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Aptos" charset="1" panose="020B0004020202020204"/>
      <p:regular r:id="rId30"/>
    </p:embeddedFont>
    <p:embeddedFont>
      <p:font typeface="Aptos Bold" charset="1" panose="020B0004020202020204"/>
      <p:regular r:id="rId31"/>
    </p:embeddedFont>
    <p:embeddedFont>
      <p:font typeface="Aptos Bold Italics" charset="1" panose="020B0004020202090204"/>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Slide" Target="notesSlides/notesSlide8.xml"/><Relationship Id="rId21" Type="http://schemas.openxmlformats.org/officeDocument/2006/relationships/slide" Target="slides/slide16.xml"/><Relationship Id="rId34" Type="http://schemas.openxmlformats.org/officeDocument/2006/relationships/notesSlide" Target="notesSlides/notesSlide4.xml"/><Relationship Id="rId42" Type="http://schemas.openxmlformats.org/officeDocument/2006/relationships/notesSlide" Target="notesSlides/notesSlide11.xml"/><Relationship Id="rId47" Type="http://schemas.openxmlformats.org/officeDocument/2006/relationships/notesSlide" Target="notesSlides/notesSlide16.xml"/><Relationship Id="rId50" Type="http://schemas.openxmlformats.org/officeDocument/2006/relationships/notesSlide" Target="notesSlides/notesSlide19.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notesSlide" Target="notesSlides/not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Slide" Target="notesSlides/notesSlide2.xml"/><Relationship Id="rId37" Type="http://schemas.openxmlformats.org/officeDocument/2006/relationships/notesSlide" Target="notesSlides/notesSlide6.xml"/><Relationship Id="rId40" Type="http://schemas.openxmlformats.org/officeDocument/2006/relationships/notesSlide" Target="notesSlides/notesSlide9.xml"/><Relationship Id="rId45" Type="http://schemas.openxmlformats.org/officeDocument/2006/relationships/notesSlide" Target="notesSlides/notesSlide14.xml"/><Relationship Id="rId53" Type="http://schemas.openxmlformats.org/officeDocument/2006/relationships/customXml" Target="../customXml/item2.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1.fntdata"/><Relationship Id="rId44" Type="http://schemas.openxmlformats.org/officeDocument/2006/relationships/notesSlide" Target="notesSlides/notesSlide13.xml"/><Relationship Id="rId52" Type="http://schemas.openxmlformats.org/officeDocument/2006/relationships/customXml" Target="../customXml/item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0.fntdata"/><Relationship Id="rId35" Type="http://schemas.openxmlformats.org/officeDocument/2006/relationships/font" Target="fonts/font35.fntdata"/><Relationship Id="rId4" Type="http://schemas.openxmlformats.org/officeDocument/2006/relationships/theme" Target="theme/theme1.xml"/><Relationship Id="rId43" Type="http://schemas.openxmlformats.org/officeDocument/2006/relationships/notesSlide" Target="notesSlides/notesSlide12.xml"/><Relationship Id="rId48" Type="http://schemas.openxmlformats.org/officeDocument/2006/relationships/notesSlide" Target="notesSlides/notesSlide17.xml"/><Relationship Id="rId9" Type="http://schemas.openxmlformats.org/officeDocument/2006/relationships/slide" Target="slides/slide4.xml"/><Relationship Id="rId51" Type="http://schemas.openxmlformats.org/officeDocument/2006/relationships/notesSlide" Target="notesSlides/notesSlide20.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Slide" Target="notesSlides/notesSlide3.xml"/><Relationship Id="rId38" Type="http://schemas.openxmlformats.org/officeDocument/2006/relationships/notesSlide" Target="notesSlides/notesSlide7.xml"/><Relationship Id="rId46" Type="http://schemas.openxmlformats.org/officeDocument/2006/relationships/notesSlide" Target="notesSlides/notesSlide15.xml"/><Relationship Id="rId20" Type="http://schemas.openxmlformats.org/officeDocument/2006/relationships/slide" Target="slides/slide15.xml"/><Relationship Id="rId41" Type="http://schemas.openxmlformats.org/officeDocument/2006/relationships/notesSlide" Target="notesSlides/notesSlide1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2.xml"/><Relationship Id="rId36" Type="http://schemas.openxmlformats.org/officeDocument/2006/relationships/notesSlide" Target="notesSlides/notesSlide5.xml"/><Relationship Id="rId49" Type="http://schemas.openxmlformats.org/officeDocument/2006/relationships/notesSlide" Target="notesSlides/notesSlide18.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Early SBTs adopters have likely had their targets approved according to early versions of the SBTi standards. Since 2022, SBTi has tightened its criteria significantly. Changes span across all aspects of target setting and include: the need for more ambitious targets, shorter timeframes, wider emission coverage for Scope 1 and 2 as well as Scope 3. Additionally, the review process now mandates more robust evidence and may require target recalculation and revalidation.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Early SBTs adopters have likely had their targets approved according to early versions of the SBTi standards. Since 2022, SBTi has tightened its criteria significantly. Changes span across all aspects of target setting and include: the need for more ambitious targets, shorter timeframes, wider emission coverage for Scope 1 and 2 as well as Scope 3. Additionally, the review process now mandates more robust evidence and may require target recalculation and revalidation.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Early SBTs adopters have likely had their targets approved according to early versions of the SBTi standards. Since 2022, SBTi has tightened its criteria significantly. Changes span across all aspects of target setting and include: the need for more ambitious targets, shorter timeframes, wider emission coverage for Scope 1 and 2 as well as Scope 3. Additionally, the review process now mandates more robust evidence and may require target recalculation and revalidation.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Material Scope 3 categories: Value-chain emission sources that account for a significant share of a company’s total Scope 3 emissions and are critical to its overall climate impact.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SBTi has also continuously updated their requirements and guidance to keep up-to-date with current scientific understanding.</a:t>
            </a:r>
          </a:p>
          <a:p>
            <a:r>
              <a:rPr lang="en-US"/>
              <a:t/>
            </a:r>
          </a:p>
          <a:p>
            <a:r>
              <a:rPr lang="en-US"/>
              <a:t>The SBTi introduced a rule that makes reassessment of approved targets mandatory every 5 years to ensure targets remain aligned with current science and the 1.5°C pathway. As this rule was introduced in 2019, 2025 is the first year which will require companies to review their targets. Failing to do so can result in targets no longer being considered “approved” by the SBTi, which not only harms reputation but can also affect performance in ratings such as CDP.</a:t>
            </a:r>
          </a:p>
          <a:p>
            <a:r>
              <a:rPr lang="en-US"/>
              <a:t/>
            </a:r>
          </a:p>
          <a:p>
            <a:r>
              <a:rPr lang="en-US"/>
              <a:t>The review process doesn’t always involve updating or resubmitting targets. If the targets are in alignment with the latest guidance and requirements, the reassessment process can simply end with the confirmation of the current targets. However, it is really important that companies take proactive steps to reassess targets and meet the SBTi deadlines.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target review is automatically triggered after 5 years from the initial validation date of your targets. From the “trigger date”, companies only have 6 months to review their targets and submit the results of their review. In addition, if the targets are found to not meet the current SBTi criteria, companies need to submit updated targets within 12 months from the same “trigger date”.</a:t>
            </a:r>
          </a:p>
          <a:p>
            <a:r>
              <a:rPr lang="en-US"/>
              <a:t/>
            </a:r>
          </a:p>
          <a:p>
            <a:r>
              <a:rPr lang="en-US"/>
              <a:t>Companies approved under older criteria will potentially need to bring their targets up to date with today's more stringent standards. This could be challenging without re-assessing emissions baselines, boundary definitions, and decarbonisation pathway in detail. See how the SBTi criteria have changed over time here.</a:t>
            </a:r>
          </a:p>
          <a:p>
            <a:r>
              <a:rPr lang="en-US"/>
              <a:t/>
            </a:r>
          </a:p>
          <a:p>
            <a:r>
              <a:rPr lang="en-US"/>
              <a:t>SBTi allows extensions to the review timeframe in specific cases. For example, if a target end year falls within 24 months of the 5-year review, an extension can be requested by companies to align their 5-year review with the next target submission. Extensions of up to 18 months (from the original review date) can also be requested if an SBTi sector-specific Standard is anticipated and will be mandatory for a company to use.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imsplc.com" TargetMode="External" Type="http://schemas.openxmlformats.org/officeDocument/2006/relationships/hyperlink"/><Relationship Id="rId11" Target="../media/image8.pn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5.png" Type="http://schemas.openxmlformats.org/officeDocument/2006/relationships/image"/><Relationship Id="rId4" Target="../media/image16.svg" Type="http://schemas.openxmlformats.org/officeDocument/2006/relationships/image"/><Relationship Id="rId5" Target="../media/image12.png" Type="http://schemas.openxmlformats.org/officeDocument/2006/relationships/image"/><Relationship Id="rId6"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0.png" Type="http://schemas.openxmlformats.org/officeDocument/2006/relationships/image"/><Relationship Id="rId4"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13" Target="../media/image25.png" Type="http://schemas.openxmlformats.org/officeDocument/2006/relationships/image"/><Relationship Id="rId14" Target="../media/image26.png" Type="http://schemas.openxmlformats.org/officeDocument/2006/relationships/image"/><Relationship Id="rId15" Target="../media/image27.png" Type="http://schemas.openxmlformats.org/officeDocument/2006/relationships/image"/><Relationship Id="rId16" Target="../media/image8.png" Type="http://schemas.openxmlformats.org/officeDocument/2006/relationships/image"/><Relationship Id="rId2" Target="../notesSlides/notesSlide12.xml" Type="http://schemas.openxmlformats.org/officeDocument/2006/relationships/notesSlide"/><Relationship Id="rId3" Target="../media/image12.png" Type="http://schemas.openxmlformats.org/officeDocument/2006/relationships/image"/><Relationship Id="rId4" Target="../media/image10.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2.png" Type="http://schemas.openxmlformats.org/officeDocument/2006/relationships/image"/><Relationship Id="rId4" Target="../media/image28.png" Type="http://schemas.openxmlformats.org/officeDocument/2006/relationships/image"/><Relationship Id="rId5" Target="../media/image29.svg" Type="http://schemas.openxmlformats.org/officeDocument/2006/relationships/image"/><Relationship Id="rId6" Target="../media/image30.svg" Type="http://schemas.openxmlformats.org/officeDocument/2006/relationships/image"/><Relationship Id="rId7"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0.png" Type="http://schemas.openxmlformats.org/officeDocument/2006/relationships/image"/><Relationship Id="rId4" Target="../media/image31.png" Type="http://schemas.openxmlformats.org/officeDocument/2006/relationships/image"/><Relationship Id="rId5" Target="../media/image32.jpeg" Type="http://schemas.openxmlformats.org/officeDocument/2006/relationships/image"/><Relationship Id="rId6" Target="../media/image33.jpeg" Type="http://schemas.openxmlformats.org/officeDocument/2006/relationships/image"/><Relationship Id="rId7" Target="../media/image8.png" Type="http://schemas.openxmlformats.org/officeDocument/2006/relationships/image"/><Relationship Id="rId8" Target="../media/image3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8.png" Type="http://schemas.openxmlformats.org/officeDocument/2006/relationships/image"/><Relationship Id="rId4" Target="../media/image3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8.png" Type="http://schemas.openxmlformats.org/officeDocument/2006/relationships/image"/><Relationship Id="rId4" Target="../media/image39.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9.jpe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slide16.xml" Type="http://schemas.openxmlformats.org/officeDocument/2006/relationships/slide"/><Relationship Id="rId7"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42.png" Type="http://schemas.openxmlformats.org/officeDocument/2006/relationships/image"/><Relationship Id="rId4" Target="../media/image43.svg" Type="http://schemas.openxmlformats.org/officeDocument/2006/relationships/image"/><Relationship Id="rId5" Target="../media/image40.png" Type="http://schemas.openxmlformats.org/officeDocument/2006/relationships/image"/><Relationship Id="rId6" Target="../media/image41.svg" Type="http://schemas.openxmlformats.org/officeDocument/2006/relationships/image"/><Relationship Id="rId7"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8.png" Type="http://schemas.openxmlformats.org/officeDocument/2006/relationships/image"/><Relationship Id="rId11" Target="mailto:info@imsplc.com" TargetMode="External" Type="http://schemas.openxmlformats.org/officeDocument/2006/relationships/hyperlink"/><Relationship Id="rId2" Target="../notesSlides/notesSlide20.xml" Type="http://schemas.openxmlformats.org/officeDocument/2006/relationships/notesSlide"/><Relationship Id="rId3" Target="../media/image10.pn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46.png" Type="http://schemas.openxmlformats.org/officeDocument/2006/relationships/image"/><Relationship Id="rId7" Target="../media/image47.png" Type="http://schemas.openxmlformats.org/officeDocument/2006/relationships/image"/><Relationship Id="rId8" Target="https://www.imsplc.com" TargetMode="External" Type="http://schemas.openxmlformats.org/officeDocument/2006/relationships/hyperlink"/><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9.jpe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 Id="rId6" Target="slide4.xml" Type="http://schemas.openxmlformats.org/officeDocument/2006/relationships/slide"/><Relationship Id="rId7"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 Id="rId4" Target="slide18.xml" Type="http://schemas.openxmlformats.org/officeDocument/2006/relationships/slide"/><Relationship Id="rId5" Target="slide17.xml" Type="http://schemas.openxmlformats.org/officeDocument/2006/relationships/slide"/><Relationship Id="rId6"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2.png" Type="http://schemas.openxmlformats.org/officeDocument/2006/relationships/image"/><Relationship Id="rId4" Target="../media/image13.jpeg" Type="http://schemas.openxmlformats.org/officeDocument/2006/relationships/image"/><Relationship Id="rId5"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4.jpeg" Type="http://schemas.openxmlformats.org/officeDocument/2006/relationships/image"/><Relationship Id="rId4" Target="../media/image2.png" Type="http://schemas.openxmlformats.org/officeDocument/2006/relationships/image"/><Relationship Id="rId5"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16380504" y="8800862"/>
            <a:ext cx="1139000" cy="640109"/>
            <a:chOff x="0" y="0"/>
            <a:chExt cx="1518666" cy="853478"/>
          </a:xfrm>
        </p:grpSpPr>
        <p:sp>
          <p:nvSpPr>
            <p:cNvPr name="Freeform 3" id="3"/>
            <p:cNvSpPr/>
            <p:nvPr/>
          </p:nvSpPr>
          <p:spPr>
            <a:xfrm flipH="false" flipV="false" rot="0">
              <a:off x="0" y="0"/>
              <a:ext cx="1518666" cy="853440"/>
            </a:xfrm>
            <a:custGeom>
              <a:avLst/>
              <a:gdLst/>
              <a:ahLst/>
              <a:cxnLst/>
              <a:rect r="r" b="b" t="t" l="l"/>
              <a:pathLst>
                <a:path h="853440" w="1518666">
                  <a:moveTo>
                    <a:pt x="0" y="0"/>
                  </a:moveTo>
                  <a:lnTo>
                    <a:pt x="1518666" y="0"/>
                  </a:lnTo>
                  <a:lnTo>
                    <a:pt x="1518666" y="853440"/>
                  </a:lnTo>
                  <a:lnTo>
                    <a:pt x="0" y="853440"/>
                  </a:lnTo>
                  <a:lnTo>
                    <a:pt x="0" y="0"/>
                  </a:lnTo>
                  <a:close/>
                </a:path>
              </a:pathLst>
            </a:custGeom>
            <a:blipFill>
              <a:blip r:embed="rId3"/>
              <a:stretch>
                <a:fillRect l="0" t="-39383" r="0" b="-39389"/>
              </a:stretch>
            </a:blipFill>
          </p:spPr>
        </p:sp>
      </p:grpSp>
      <p:grpSp>
        <p:nvGrpSpPr>
          <p:cNvPr name="Group 4" id="4"/>
          <p:cNvGrpSpPr/>
          <p:nvPr/>
        </p:nvGrpSpPr>
        <p:grpSpPr>
          <a:xfrm rot="-4071539">
            <a:off x="6791097" y="1765861"/>
            <a:ext cx="13502735" cy="7038299"/>
            <a:chOff x="0" y="0"/>
            <a:chExt cx="18003647" cy="9384398"/>
          </a:xfrm>
        </p:grpSpPr>
        <p:sp>
          <p:nvSpPr>
            <p:cNvPr name="Freeform 5" id="5"/>
            <p:cNvSpPr/>
            <p:nvPr/>
          </p:nvSpPr>
          <p:spPr>
            <a:xfrm flipH="true" flipV="false" rot="0">
              <a:off x="0" y="0"/>
              <a:ext cx="18003647" cy="9384411"/>
            </a:xfrm>
            <a:custGeom>
              <a:avLst/>
              <a:gdLst/>
              <a:ahLst/>
              <a:cxnLst/>
              <a:rect r="r" b="b" t="t" l="l"/>
              <a:pathLst>
                <a:path h="9384411" w="18003647">
                  <a:moveTo>
                    <a:pt x="0" y="9384411"/>
                  </a:moveTo>
                  <a:lnTo>
                    <a:pt x="18003647" y="9384411"/>
                  </a:lnTo>
                  <a:lnTo>
                    <a:pt x="18003647" y="0"/>
                  </a:lnTo>
                  <a:lnTo>
                    <a:pt x="0" y="0"/>
                  </a:lnTo>
                  <a:lnTo>
                    <a:pt x="0" y="9384411"/>
                  </a:lnTo>
                  <a:close/>
                </a:path>
              </a:pathLst>
            </a:custGeom>
            <a:blipFill>
              <a:blip r:embed="rId4"/>
              <a:stretch>
                <a:fillRect l="0" t="-35" r="0" b="-35"/>
              </a:stretch>
            </a:blipFill>
          </p:spPr>
        </p:sp>
      </p:grpSp>
      <p:sp>
        <p:nvSpPr>
          <p:cNvPr name="Freeform 6" id="6"/>
          <p:cNvSpPr/>
          <p:nvPr/>
        </p:nvSpPr>
        <p:spPr>
          <a:xfrm flipH="false" flipV="false" rot="0">
            <a:off x="12763422" y="-1025382"/>
            <a:ext cx="9574620" cy="14021032"/>
          </a:xfrm>
          <a:custGeom>
            <a:avLst/>
            <a:gdLst/>
            <a:ahLst/>
            <a:cxnLst/>
            <a:rect r="r" b="b" t="t" l="l"/>
            <a:pathLst>
              <a:path h="14021032" w="9574620">
                <a:moveTo>
                  <a:pt x="0" y="0"/>
                </a:moveTo>
                <a:lnTo>
                  <a:pt x="9574620" y="0"/>
                </a:lnTo>
                <a:lnTo>
                  <a:pt x="9574620" y="14021033"/>
                </a:lnTo>
                <a:lnTo>
                  <a:pt x="0" y="1402103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3242582" y="7020488"/>
            <a:ext cx="5750995" cy="5750995"/>
          </a:xfrm>
          <a:custGeom>
            <a:avLst/>
            <a:gdLst/>
            <a:ahLst/>
            <a:cxnLst/>
            <a:rect r="r" b="b" t="t" l="l"/>
            <a:pathLst>
              <a:path h="5750995" w="5750995">
                <a:moveTo>
                  <a:pt x="0" y="0"/>
                </a:moveTo>
                <a:lnTo>
                  <a:pt x="5750995" y="0"/>
                </a:lnTo>
                <a:lnTo>
                  <a:pt x="5750995" y="5750995"/>
                </a:lnTo>
                <a:lnTo>
                  <a:pt x="0" y="575099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17374827" y="9440970"/>
            <a:ext cx="536496" cy="536496"/>
            <a:chOff x="0" y="0"/>
            <a:chExt cx="715328" cy="715328"/>
          </a:xfrm>
        </p:grpSpPr>
        <p:sp>
          <p:nvSpPr>
            <p:cNvPr name="Freeform 9" id="9"/>
            <p:cNvSpPr/>
            <p:nvPr/>
          </p:nvSpPr>
          <p:spPr>
            <a:xfrm flipH="false" flipV="false" rot="0">
              <a:off x="0" y="0"/>
              <a:ext cx="715264" cy="715264"/>
            </a:xfrm>
            <a:custGeom>
              <a:avLst/>
              <a:gdLst/>
              <a:ahLst/>
              <a:cxnLst/>
              <a:rect r="r" b="b" t="t" l="l"/>
              <a:pathLst>
                <a:path h="715264" w="715264">
                  <a:moveTo>
                    <a:pt x="0" y="0"/>
                  </a:moveTo>
                  <a:lnTo>
                    <a:pt x="715264" y="0"/>
                  </a:lnTo>
                  <a:lnTo>
                    <a:pt x="715264" y="715264"/>
                  </a:lnTo>
                  <a:lnTo>
                    <a:pt x="0" y="715264"/>
                  </a:lnTo>
                  <a:lnTo>
                    <a:pt x="0" y="0"/>
                  </a:lnTo>
                  <a:close/>
                </a:path>
              </a:pathLst>
            </a:custGeom>
            <a:blipFill>
              <a:blip r:embed="rId9"/>
              <a:stretch>
                <a:fillRect l="0" t="0" r="-8" b="-8"/>
              </a:stretch>
            </a:blipFill>
          </p:spPr>
        </p:sp>
      </p:grpSp>
      <p:sp>
        <p:nvSpPr>
          <p:cNvPr name="TextBox 10" id="10"/>
          <p:cNvSpPr txBox="true"/>
          <p:nvPr/>
        </p:nvSpPr>
        <p:spPr>
          <a:xfrm rot="0">
            <a:off x="15988686" y="8233137"/>
            <a:ext cx="1922636" cy="479759"/>
          </a:xfrm>
          <a:prstGeom prst="rect">
            <a:avLst/>
          </a:prstGeom>
        </p:spPr>
        <p:txBody>
          <a:bodyPr anchor="t" rtlCol="false" tIns="0" lIns="0" bIns="0" rIns="0">
            <a:spAutoFit/>
          </a:bodyPr>
          <a:lstStyle/>
          <a:p>
            <a:pPr algn="r">
              <a:lnSpc>
                <a:spcPts val="3937"/>
              </a:lnSpc>
            </a:pPr>
            <a:r>
              <a:rPr lang="en-US" sz="2928">
                <a:solidFill>
                  <a:srgbClr val="000000"/>
                </a:solidFill>
                <a:latin typeface="Aptos"/>
                <a:ea typeface="Aptos"/>
                <a:cs typeface="Aptos"/>
                <a:sym typeface="Aptos"/>
              </a:rPr>
              <a:t>Prepared by</a:t>
            </a:r>
          </a:p>
        </p:txBody>
      </p:sp>
      <p:sp>
        <p:nvSpPr>
          <p:cNvPr name="TextBox 11" id="11"/>
          <p:cNvSpPr txBox="true"/>
          <p:nvPr/>
        </p:nvSpPr>
        <p:spPr>
          <a:xfrm rot="0">
            <a:off x="13122911" y="8760521"/>
            <a:ext cx="4788411" cy="488102"/>
          </a:xfrm>
          <a:prstGeom prst="rect">
            <a:avLst/>
          </a:prstGeom>
        </p:spPr>
        <p:txBody>
          <a:bodyPr anchor="t" rtlCol="false" tIns="0" lIns="0" bIns="0" rIns="0">
            <a:spAutoFit/>
          </a:bodyPr>
          <a:lstStyle/>
          <a:p>
            <a:pPr algn="r">
              <a:lnSpc>
                <a:spcPts val="4031"/>
              </a:lnSpc>
            </a:pPr>
            <a:r>
              <a:rPr lang="en-US" b="true" sz="3000">
                <a:solidFill>
                  <a:srgbClr val="000000"/>
                </a:solidFill>
                <a:latin typeface="Aptos Bold"/>
                <a:ea typeface="Aptos Bold"/>
                <a:cs typeface="Aptos Bold"/>
                <a:sym typeface="Aptos Bold"/>
              </a:rPr>
              <a:t>IMS Transition &amp; Finance</a:t>
            </a:r>
          </a:p>
        </p:txBody>
      </p:sp>
      <p:sp>
        <p:nvSpPr>
          <p:cNvPr name="TextBox 12" id="12"/>
          <p:cNvSpPr txBox="true"/>
          <p:nvPr/>
        </p:nvSpPr>
        <p:spPr>
          <a:xfrm rot="0">
            <a:off x="14791066" y="9493876"/>
            <a:ext cx="2395240" cy="402109"/>
          </a:xfrm>
          <a:prstGeom prst="rect">
            <a:avLst/>
          </a:prstGeom>
        </p:spPr>
        <p:txBody>
          <a:bodyPr anchor="t" rtlCol="false" tIns="0" lIns="0" bIns="0" rIns="0">
            <a:spAutoFit/>
          </a:bodyPr>
          <a:lstStyle/>
          <a:p>
            <a:pPr algn="l">
              <a:lnSpc>
                <a:spcPts val="3341"/>
              </a:lnSpc>
            </a:pPr>
            <a:r>
              <a:rPr lang="en-US" sz="2485" u="sng">
                <a:solidFill>
                  <a:srgbClr val="000000"/>
                </a:solidFill>
                <a:latin typeface="Aptos"/>
                <a:ea typeface="Aptos"/>
                <a:cs typeface="Aptos"/>
                <a:sym typeface="Aptos"/>
                <a:hlinkClick r:id="rId10" tooltip="https://www.imsplc.com"/>
              </a:rPr>
              <a:t>www.imsplc.com</a:t>
            </a:r>
          </a:p>
        </p:txBody>
      </p:sp>
      <p:grpSp>
        <p:nvGrpSpPr>
          <p:cNvPr name="Group 13" id="13"/>
          <p:cNvGrpSpPr/>
          <p:nvPr/>
        </p:nvGrpSpPr>
        <p:grpSpPr>
          <a:xfrm rot="0">
            <a:off x="320422" y="530878"/>
            <a:ext cx="3116875" cy="2204637"/>
            <a:chOff x="0" y="0"/>
            <a:chExt cx="4155834" cy="2939517"/>
          </a:xfrm>
        </p:grpSpPr>
        <p:sp>
          <p:nvSpPr>
            <p:cNvPr name="Freeform 14" id="14"/>
            <p:cNvSpPr/>
            <p:nvPr/>
          </p:nvSpPr>
          <p:spPr>
            <a:xfrm flipH="false" flipV="false" rot="0">
              <a:off x="0" y="0"/>
              <a:ext cx="4155821" cy="2939542"/>
            </a:xfrm>
            <a:custGeom>
              <a:avLst/>
              <a:gdLst/>
              <a:ahLst/>
              <a:cxnLst/>
              <a:rect r="r" b="b" t="t" l="l"/>
              <a:pathLst>
                <a:path h="2939542" w="4155821">
                  <a:moveTo>
                    <a:pt x="0" y="0"/>
                  </a:moveTo>
                  <a:lnTo>
                    <a:pt x="4155821" y="0"/>
                  </a:lnTo>
                  <a:lnTo>
                    <a:pt x="4155821" y="2939542"/>
                  </a:lnTo>
                  <a:lnTo>
                    <a:pt x="0" y="2939542"/>
                  </a:lnTo>
                  <a:lnTo>
                    <a:pt x="0" y="0"/>
                  </a:lnTo>
                  <a:close/>
                </a:path>
              </a:pathLst>
            </a:custGeom>
            <a:blipFill>
              <a:blip r:embed="rId11"/>
              <a:stretch>
                <a:fillRect l="0" t="-12" r="0" b="-12"/>
              </a:stretch>
            </a:blipFill>
          </p:spPr>
        </p:sp>
      </p:grpSp>
      <p:sp>
        <p:nvSpPr>
          <p:cNvPr name="TextBox 15" id="15"/>
          <p:cNvSpPr txBox="true"/>
          <p:nvPr/>
        </p:nvSpPr>
        <p:spPr>
          <a:xfrm rot="0">
            <a:off x="470233" y="3655888"/>
            <a:ext cx="13857097" cy="1766541"/>
          </a:xfrm>
          <a:prstGeom prst="rect">
            <a:avLst/>
          </a:prstGeom>
        </p:spPr>
        <p:txBody>
          <a:bodyPr anchor="t" rtlCol="false" tIns="0" lIns="0" bIns="0" rIns="0">
            <a:spAutoFit/>
          </a:bodyPr>
          <a:lstStyle/>
          <a:p>
            <a:pPr algn="l">
              <a:lnSpc>
                <a:spcPts val="6789"/>
              </a:lnSpc>
            </a:pPr>
            <a:r>
              <a:rPr lang="en-US" b="true" sz="6998">
                <a:solidFill>
                  <a:srgbClr val="000000"/>
                </a:solidFill>
                <a:latin typeface="Aptos Bold"/>
                <a:ea typeface="Aptos Bold"/>
                <a:cs typeface="Aptos Bold"/>
                <a:sym typeface="Aptos Bold"/>
              </a:rPr>
              <a:t>Science-Based Targets - The reset moment</a:t>
            </a:r>
          </a:p>
        </p:txBody>
      </p:sp>
      <p:sp>
        <p:nvSpPr>
          <p:cNvPr name="TextBox 16" id="16"/>
          <p:cNvSpPr txBox="true"/>
          <p:nvPr/>
        </p:nvSpPr>
        <p:spPr>
          <a:xfrm rot="0">
            <a:off x="470233" y="2758588"/>
            <a:ext cx="14084532" cy="909291"/>
          </a:xfrm>
          <a:prstGeom prst="rect">
            <a:avLst/>
          </a:prstGeom>
        </p:spPr>
        <p:txBody>
          <a:bodyPr anchor="t" rtlCol="false" tIns="0" lIns="0" bIns="0" rIns="0">
            <a:spAutoFit/>
          </a:bodyPr>
          <a:lstStyle/>
          <a:p>
            <a:pPr algn="l">
              <a:lnSpc>
                <a:spcPts val="6789"/>
              </a:lnSpc>
            </a:pPr>
            <a:r>
              <a:rPr lang="en-US" b="true" sz="6998">
                <a:solidFill>
                  <a:srgbClr val="000000"/>
                </a:solidFill>
                <a:latin typeface="Aptos Bold"/>
                <a:ea typeface="Aptos Bold"/>
                <a:cs typeface="Aptos Bold"/>
                <a:sym typeface="Aptos Bold"/>
              </a:rPr>
              <a:t>2026</a:t>
            </a:r>
          </a:p>
        </p:txBody>
      </p:sp>
      <p:sp>
        <p:nvSpPr>
          <p:cNvPr name="TextBox 17" id="17"/>
          <p:cNvSpPr txBox="true"/>
          <p:nvPr/>
        </p:nvSpPr>
        <p:spPr>
          <a:xfrm rot="0">
            <a:off x="320422" y="7857617"/>
            <a:ext cx="8322266" cy="1805808"/>
          </a:xfrm>
          <a:prstGeom prst="rect">
            <a:avLst/>
          </a:prstGeom>
        </p:spPr>
        <p:txBody>
          <a:bodyPr anchor="t" rtlCol="false" tIns="0" lIns="0" bIns="0" rIns="0">
            <a:spAutoFit/>
          </a:bodyPr>
          <a:lstStyle/>
          <a:p>
            <a:pPr algn="l" marL="519889" indent="-259945" lvl="1">
              <a:lnSpc>
                <a:spcPts val="3670"/>
              </a:lnSpc>
              <a:buFont typeface="Arial"/>
              <a:buChar char="•"/>
            </a:pPr>
            <a:r>
              <a:rPr lang="en-US" b="true" sz="2408">
                <a:solidFill>
                  <a:srgbClr val="000000"/>
                </a:solidFill>
                <a:latin typeface="Aptos Bold"/>
                <a:ea typeface="Aptos Bold"/>
                <a:cs typeface="Aptos Bold"/>
                <a:sym typeface="Aptos Bold"/>
              </a:rPr>
              <a:t>Practical target-setting advice</a:t>
            </a:r>
          </a:p>
          <a:p>
            <a:pPr algn="l" marL="519889" indent="-259945" lvl="1">
              <a:lnSpc>
                <a:spcPts val="3670"/>
              </a:lnSpc>
              <a:buFont typeface="Arial"/>
              <a:buChar char="•"/>
            </a:pPr>
            <a:r>
              <a:rPr lang="en-US" b="true" sz="2408">
                <a:solidFill>
                  <a:srgbClr val="000000"/>
                </a:solidFill>
                <a:latin typeface="Aptos Bold"/>
                <a:ea typeface="Aptos Bold"/>
                <a:cs typeface="Aptos Bold"/>
                <a:sym typeface="Aptos Bold"/>
              </a:rPr>
              <a:t>Reviewing and updating targets: deadlines and expected challenges</a:t>
            </a:r>
          </a:p>
          <a:p>
            <a:pPr algn="l" marL="519889" indent="-259945" lvl="1">
              <a:lnSpc>
                <a:spcPts val="3670"/>
              </a:lnSpc>
              <a:buFont typeface="Arial"/>
              <a:buChar char="•"/>
            </a:pPr>
            <a:r>
              <a:rPr lang="en-US" b="true" sz="2408">
                <a:solidFill>
                  <a:srgbClr val="000000"/>
                </a:solidFill>
                <a:latin typeface="Aptos Bold"/>
                <a:ea typeface="Aptos Bold"/>
                <a:cs typeface="Aptos Bold"/>
                <a:sym typeface="Aptos Bold"/>
              </a:rPr>
              <a:t>What you can do now to prepare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933830" y="-654138"/>
            <a:ext cx="19811862" cy="13672451"/>
            <a:chOff x="0" y="0"/>
            <a:chExt cx="26415817" cy="18229934"/>
          </a:xfrm>
        </p:grpSpPr>
        <p:sp>
          <p:nvSpPr>
            <p:cNvPr name="Freeform 3" id="3"/>
            <p:cNvSpPr/>
            <p:nvPr/>
          </p:nvSpPr>
          <p:spPr>
            <a:xfrm flipH="false" flipV="false" rot="0">
              <a:off x="0" y="3438374"/>
              <a:ext cx="19695426" cy="9137960"/>
            </a:xfrm>
            <a:custGeom>
              <a:avLst/>
              <a:gdLst/>
              <a:ahLst/>
              <a:cxnLst/>
              <a:rect r="r" b="b" t="t" l="l"/>
              <a:pathLst>
                <a:path h="9137960" w="19695426">
                  <a:moveTo>
                    <a:pt x="0" y="0"/>
                  </a:moveTo>
                  <a:lnTo>
                    <a:pt x="19695426" y="0"/>
                  </a:lnTo>
                  <a:lnTo>
                    <a:pt x="19695426" y="9137960"/>
                  </a:lnTo>
                  <a:lnTo>
                    <a:pt x="0" y="91379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5712000">
              <a:off x="11721669" y="3859745"/>
              <a:ext cx="17348746" cy="10510444"/>
              <a:chOff x="0" y="0"/>
              <a:chExt cx="17348746" cy="10510444"/>
            </a:xfrm>
          </p:grpSpPr>
          <p:sp>
            <p:nvSpPr>
              <p:cNvPr name="Freeform 5" id="5"/>
              <p:cNvSpPr/>
              <p:nvPr/>
            </p:nvSpPr>
            <p:spPr>
              <a:xfrm flipH="false" flipV="false" rot="0">
                <a:off x="0" y="0"/>
                <a:ext cx="17348708" cy="10510393"/>
              </a:xfrm>
              <a:custGeom>
                <a:avLst/>
                <a:gdLst/>
                <a:ahLst/>
                <a:cxnLst/>
                <a:rect r="r" b="b" t="t" l="l"/>
                <a:pathLst>
                  <a:path h="10510393" w="17348708">
                    <a:moveTo>
                      <a:pt x="0" y="0"/>
                    </a:moveTo>
                    <a:lnTo>
                      <a:pt x="17348708" y="0"/>
                    </a:lnTo>
                    <a:lnTo>
                      <a:pt x="17348708" y="10510393"/>
                    </a:lnTo>
                    <a:lnTo>
                      <a:pt x="0" y="10510393"/>
                    </a:lnTo>
                    <a:lnTo>
                      <a:pt x="0" y="0"/>
                    </a:lnTo>
                    <a:close/>
                  </a:path>
                </a:pathLst>
              </a:custGeom>
              <a:blipFill>
                <a:blip r:embed="rId5"/>
                <a:stretch>
                  <a:fillRect l="-8" t="0" r="-8" b="0"/>
                </a:stretch>
              </a:blipFill>
            </p:spPr>
          </p:sp>
        </p:grpSp>
        <p:sp>
          <p:nvSpPr>
            <p:cNvPr name="TextBox 6" id="6"/>
            <p:cNvSpPr txBox="true"/>
            <p:nvPr/>
          </p:nvSpPr>
          <p:spPr>
            <a:xfrm rot="0">
              <a:off x="400724" y="2646857"/>
              <a:ext cx="11104761" cy="867871"/>
            </a:xfrm>
            <a:prstGeom prst="rect">
              <a:avLst/>
            </a:prstGeom>
          </p:spPr>
          <p:txBody>
            <a:bodyPr anchor="t" rtlCol="false" tIns="0" lIns="0" bIns="0" rIns="0">
              <a:spAutoFit/>
            </a:bodyPr>
            <a:lstStyle/>
            <a:p>
              <a:pPr algn="l">
                <a:lnSpc>
                  <a:spcPts val="5091"/>
                </a:lnSpc>
              </a:pPr>
              <a:r>
                <a:rPr lang="en-US" b="true" sz="4514">
                  <a:solidFill>
                    <a:srgbClr val="145A5D"/>
                  </a:solidFill>
                  <a:latin typeface="Aptos Bold"/>
                  <a:ea typeface="Aptos Bold"/>
                  <a:cs typeface="Aptos Bold"/>
                  <a:sym typeface="Aptos Bold"/>
                </a:rPr>
                <a:t>Recent updates on FLAG targets</a:t>
              </a:r>
            </a:p>
          </p:txBody>
        </p:sp>
        <p:sp>
          <p:nvSpPr>
            <p:cNvPr name="TextBox 7" id="7"/>
            <p:cNvSpPr txBox="true"/>
            <p:nvPr/>
          </p:nvSpPr>
          <p:spPr>
            <a:xfrm rot="0">
              <a:off x="400724" y="3943143"/>
              <a:ext cx="19048313" cy="8033171"/>
            </a:xfrm>
            <a:prstGeom prst="rect">
              <a:avLst/>
            </a:prstGeom>
          </p:spPr>
          <p:txBody>
            <a:bodyPr anchor="t" rtlCol="false" tIns="0" lIns="0" bIns="0" rIns="0">
              <a:spAutoFit/>
            </a:bodyPr>
            <a:lstStyle/>
            <a:p>
              <a:pPr algn="l">
                <a:lnSpc>
                  <a:spcPts val="3403"/>
                </a:lnSpc>
              </a:pPr>
              <a:r>
                <a:rPr lang="en-US" sz="2026">
                  <a:solidFill>
                    <a:srgbClr val="145A5D"/>
                  </a:solidFill>
                  <a:latin typeface="Aptos"/>
                  <a:ea typeface="Aptos"/>
                  <a:cs typeface="Aptos"/>
                  <a:sym typeface="Aptos"/>
                </a:rPr>
                <a:t>A recent SBTi consultation on FLAG (Forest, Land, and Agriculture) targets proposed updates to address challenges linked to the original 2025 no-deforestation commitment deadline. The proposed updates primarily address Criteria 1 and 4, to make the requirements more viable and clear while maintaining ambition and alignment with evolving standards.​ The final revised criteria are expected in early 2026 (with possible delays), following the publication of the Land Sector and Removals Standard by the GHG protocol on 30th January 2026.</a:t>
              </a:r>
            </a:p>
            <a:p>
              <a:pPr algn="l">
                <a:lnSpc>
                  <a:spcPts val="3403"/>
                </a:lnSpc>
              </a:pPr>
            </a:p>
            <a:p>
              <a:pPr algn="l">
                <a:lnSpc>
                  <a:spcPts val="4032"/>
                </a:lnSpc>
              </a:pPr>
              <a:r>
                <a:rPr lang="en-US" b="true" sz="2400">
                  <a:solidFill>
                    <a:srgbClr val="145A5D"/>
                  </a:solidFill>
                  <a:latin typeface="Aptos Bold"/>
                  <a:ea typeface="Aptos Bold"/>
                  <a:cs typeface="Aptos Bold"/>
                  <a:sym typeface="Aptos Bold"/>
                </a:rPr>
                <a:t>Key proposed changes:</a:t>
              </a:r>
            </a:p>
            <a:p>
              <a:pPr algn="l" marL="480882" indent="-160294" lvl="2">
                <a:lnSpc>
                  <a:spcPts val="3403"/>
                </a:lnSpc>
                <a:buFont typeface="Arial"/>
                <a:buChar char="⚬"/>
              </a:pPr>
              <a:r>
                <a:rPr lang="en-US" b="true" sz="2026">
                  <a:solidFill>
                    <a:srgbClr val="145A5D"/>
                  </a:solidFill>
                  <a:latin typeface="Aptos Bold"/>
                  <a:ea typeface="Aptos Bold"/>
                  <a:cs typeface="Aptos Bold"/>
                  <a:sym typeface="Aptos Bold"/>
                </a:rPr>
                <a:t>Deforestation commitment deadline:</a:t>
              </a:r>
              <a:r>
                <a:rPr lang="en-US" sz="2026">
                  <a:solidFill>
                    <a:srgbClr val="145A5D"/>
                  </a:solidFill>
                  <a:latin typeface="Aptos"/>
                  <a:ea typeface="Aptos"/>
                  <a:cs typeface="Aptos"/>
                  <a:sym typeface="Aptos"/>
                </a:rPr>
                <a:t> Companies setting FLAG targets for the first time may have up to two years from their FLAG target submission to achieve a no-deforestation commitment, with an absolute deadline of December 31, 2030. This would address difficulties for companies joining after the 2025 cutoff, while providing more flexibility.​</a:t>
              </a:r>
            </a:p>
            <a:p>
              <a:pPr algn="l" marL="480882" indent="-160294" lvl="2">
                <a:lnSpc>
                  <a:spcPts val="3403"/>
                </a:lnSpc>
                <a:buFont typeface="Arial"/>
                <a:buChar char="⚬"/>
              </a:pPr>
              <a:r>
                <a:rPr lang="en-US" b="true" sz="2026">
                  <a:solidFill>
                    <a:srgbClr val="145A5D"/>
                  </a:solidFill>
                  <a:latin typeface="Aptos Bold"/>
                  <a:ea typeface="Aptos Bold"/>
                  <a:cs typeface="Aptos Bold"/>
                  <a:sym typeface="Aptos Bold"/>
                </a:rPr>
                <a:t>Target date for existing vs. new commitments:</a:t>
              </a:r>
              <a:r>
                <a:rPr lang="en-US" sz="2026">
                  <a:solidFill>
                    <a:srgbClr val="145A5D"/>
                  </a:solidFill>
                  <a:latin typeface="Aptos"/>
                  <a:ea typeface="Aptos"/>
                  <a:cs typeface="Aptos"/>
                  <a:sym typeface="Aptos"/>
                </a:rPr>
                <a:t> Companies that already set a 2025 or earlier target date may revise their commitment to a later date (no later than 2030) under the new rules, provided they publicly disclose progress made so far.​</a:t>
              </a:r>
            </a:p>
            <a:p>
              <a:pPr algn="l" marL="480656" indent="-160219" lvl="2">
                <a:lnSpc>
                  <a:spcPts val="3403"/>
                </a:lnSpc>
                <a:buFont typeface="Arial"/>
                <a:buChar char="⚬"/>
              </a:pPr>
              <a:r>
                <a:rPr lang="en-US" b="true" sz="2026">
                  <a:solidFill>
                    <a:srgbClr val="145A5D"/>
                  </a:solidFill>
                  <a:latin typeface="Aptos Bold"/>
                  <a:ea typeface="Aptos Bold"/>
                  <a:cs typeface="Aptos Bold"/>
                  <a:sym typeface="Aptos Bold"/>
                </a:rPr>
                <a:t>Scope and documentation:</a:t>
              </a:r>
              <a:r>
                <a:rPr lang="en-US" sz="2026">
                  <a:solidFill>
                    <a:srgbClr val="145A5D"/>
                  </a:solidFill>
                  <a:latin typeface="Aptos"/>
                  <a:ea typeface="Aptos"/>
                  <a:cs typeface="Aptos"/>
                  <a:sym typeface="Aptos"/>
                </a:rPr>
                <a:t> Companies may be required to clearly specify which deforestation-linked commodities and activities are covered, supported by more transparent documentation of plans and progress.</a:t>
              </a:r>
            </a:p>
          </p:txBody>
        </p:sp>
      </p:grpSp>
      <p:grpSp>
        <p:nvGrpSpPr>
          <p:cNvPr name="Group 8" id="8"/>
          <p:cNvGrpSpPr/>
          <p:nvPr/>
        </p:nvGrpSpPr>
        <p:grpSpPr>
          <a:xfrm rot="0">
            <a:off x="0" y="9235703"/>
            <a:ext cx="1486297" cy="1051297"/>
            <a:chOff x="0" y="0"/>
            <a:chExt cx="2657221" cy="1879524"/>
          </a:xfrm>
        </p:grpSpPr>
        <p:sp>
          <p:nvSpPr>
            <p:cNvPr name="Freeform 9" id="9"/>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6"/>
              <a:stretch>
                <a:fillRect l="0" t="-12" r="0" b="-14"/>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10800000">
            <a:off x="-417824" y="-4018055"/>
            <a:ext cx="8993505" cy="9696507"/>
            <a:chOff x="0" y="0"/>
            <a:chExt cx="11991340" cy="12928676"/>
          </a:xfrm>
        </p:grpSpPr>
        <p:sp>
          <p:nvSpPr>
            <p:cNvPr name="Freeform 3" id="3"/>
            <p:cNvSpPr/>
            <p:nvPr/>
          </p:nvSpPr>
          <p:spPr>
            <a:xfrm flipH="true" flipV="false" rot="0">
              <a:off x="0" y="0"/>
              <a:ext cx="11991340" cy="12928727"/>
            </a:xfrm>
            <a:custGeom>
              <a:avLst/>
              <a:gdLst/>
              <a:ahLst/>
              <a:cxnLst/>
              <a:rect r="r" b="b" t="t" l="l"/>
              <a:pathLst>
                <a:path h="12928727" w="11991340">
                  <a:moveTo>
                    <a:pt x="0" y="12928727"/>
                  </a:moveTo>
                  <a:lnTo>
                    <a:pt x="11991340" y="12928727"/>
                  </a:lnTo>
                  <a:lnTo>
                    <a:pt x="11991340" y="0"/>
                  </a:lnTo>
                  <a:lnTo>
                    <a:pt x="0" y="0"/>
                  </a:lnTo>
                  <a:lnTo>
                    <a:pt x="0" y="12928727"/>
                  </a:lnTo>
                  <a:close/>
                </a:path>
              </a:pathLst>
            </a:custGeom>
            <a:blipFill>
              <a:blip r:embed="rId3">
                <a:alphaModFix amt="56999"/>
              </a:blip>
              <a:stretch>
                <a:fillRect l="0" t="-22" r="0" b="-22"/>
              </a:stretch>
            </a:blipFill>
          </p:spPr>
        </p:sp>
      </p:grpSp>
      <p:grpSp>
        <p:nvGrpSpPr>
          <p:cNvPr name="Group 4" id="4"/>
          <p:cNvGrpSpPr/>
          <p:nvPr/>
        </p:nvGrpSpPr>
        <p:grpSpPr>
          <a:xfrm rot="0">
            <a:off x="468716" y="1161679"/>
            <a:ext cx="17373745" cy="8255772"/>
            <a:chOff x="0" y="0"/>
            <a:chExt cx="23164993" cy="11007696"/>
          </a:xfrm>
        </p:grpSpPr>
        <p:sp>
          <p:nvSpPr>
            <p:cNvPr name="TextBox 5" id="5"/>
            <p:cNvSpPr txBox="true"/>
            <p:nvPr/>
          </p:nvSpPr>
          <p:spPr>
            <a:xfrm rot="0">
              <a:off x="0" y="38100"/>
              <a:ext cx="10667901" cy="1137720"/>
            </a:xfrm>
            <a:prstGeom prst="rect">
              <a:avLst/>
            </a:prstGeom>
          </p:spPr>
          <p:txBody>
            <a:bodyPr anchor="t" rtlCol="false" tIns="0" lIns="0" bIns="0" rIns="0">
              <a:spAutoFit/>
            </a:bodyPr>
            <a:lstStyle/>
            <a:p>
              <a:pPr algn="l">
                <a:lnSpc>
                  <a:spcPts val="6557"/>
                </a:lnSpc>
              </a:pPr>
              <a:r>
                <a:rPr lang="en-US" b="true" sz="5814">
                  <a:solidFill>
                    <a:srgbClr val="145A5D"/>
                  </a:solidFill>
                  <a:latin typeface="Aptos Bold"/>
                  <a:ea typeface="Aptos Bold"/>
                  <a:cs typeface="Aptos Bold"/>
                  <a:sym typeface="Aptos Bold"/>
                </a:rPr>
                <a:t>IMS view and next steps</a:t>
              </a:r>
            </a:p>
          </p:txBody>
        </p:sp>
        <p:sp>
          <p:nvSpPr>
            <p:cNvPr name="TextBox 6" id="6"/>
            <p:cNvSpPr txBox="true"/>
            <p:nvPr/>
          </p:nvSpPr>
          <p:spPr>
            <a:xfrm rot="0">
              <a:off x="207899" y="2317696"/>
              <a:ext cx="10460002" cy="7521600"/>
            </a:xfrm>
            <a:prstGeom prst="rect">
              <a:avLst/>
            </a:prstGeom>
          </p:spPr>
          <p:txBody>
            <a:bodyPr anchor="t" rtlCol="false" tIns="0" lIns="0" bIns="0" rIns="0">
              <a:spAutoFit/>
            </a:bodyPr>
            <a:lstStyle/>
            <a:p>
              <a:pPr algn="l">
                <a:lnSpc>
                  <a:spcPts val="3477"/>
                </a:lnSpc>
              </a:pPr>
              <a:r>
                <a:rPr lang="en-US" sz="2070">
                  <a:solidFill>
                    <a:srgbClr val="000000"/>
                  </a:solidFill>
                  <a:latin typeface="Aptos"/>
                  <a:ea typeface="Aptos"/>
                  <a:cs typeface="Aptos"/>
                  <a:sym typeface="Aptos"/>
                </a:rPr>
                <a:t>Revalidating targets is not simply an administrative task; it is an opportunity to re-examine assumptions, reconnect targets to clear transition plans, and demonstrate accountability to investors and regulators. </a:t>
              </a:r>
            </a:p>
            <a:p>
              <a:pPr algn="l">
                <a:lnSpc>
                  <a:spcPts val="3477"/>
                </a:lnSpc>
              </a:pPr>
            </a:p>
            <a:p>
              <a:pPr algn="l">
                <a:lnSpc>
                  <a:spcPts val="3477"/>
                </a:lnSpc>
              </a:pPr>
              <a:r>
                <a:rPr lang="en-US" sz="2070">
                  <a:solidFill>
                    <a:srgbClr val="000000"/>
                  </a:solidFill>
                  <a:latin typeface="Aptos"/>
                  <a:ea typeface="Aptos"/>
                  <a:cs typeface="Aptos"/>
                  <a:sym typeface="Aptos"/>
                </a:rPr>
                <a:t>As SBTi integrates more closely with CDP and ISSB standards, having a </a:t>
              </a:r>
              <a:r>
                <a:rPr lang="en-US" b="true" sz="2070">
                  <a:solidFill>
                    <a:srgbClr val="000000"/>
                  </a:solidFill>
                  <a:latin typeface="Aptos Bold"/>
                  <a:ea typeface="Aptos Bold"/>
                  <a:cs typeface="Aptos Bold"/>
                  <a:sym typeface="Aptos Bold"/>
                </a:rPr>
                <a:t>credible, current, and science-aligned target</a:t>
              </a:r>
              <a:r>
                <a:rPr lang="en-US" sz="2070">
                  <a:solidFill>
                    <a:srgbClr val="000000"/>
                  </a:solidFill>
                  <a:latin typeface="Aptos"/>
                  <a:ea typeface="Aptos"/>
                  <a:cs typeface="Aptos"/>
                  <a:sym typeface="Aptos"/>
                </a:rPr>
                <a:t> is increasingly viewed as a </a:t>
              </a:r>
              <a:r>
                <a:rPr lang="en-US" b="true" sz="2070">
                  <a:solidFill>
                    <a:srgbClr val="000000"/>
                  </a:solidFill>
                  <a:latin typeface="Aptos Bold"/>
                  <a:ea typeface="Aptos Bold"/>
                  <a:cs typeface="Aptos Bold"/>
                  <a:sym typeface="Aptos Bold"/>
                </a:rPr>
                <a:t>hallmark of governance maturity</a:t>
              </a:r>
              <a:r>
                <a:rPr lang="en-US" sz="2070">
                  <a:solidFill>
                    <a:srgbClr val="000000"/>
                  </a:solidFill>
                  <a:latin typeface="Aptos"/>
                  <a:ea typeface="Aptos"/>
                  <a:cs typeface="Aptos"/>
                  <a:sym typeface="Aptos"/>
                </a:rPr>
                <a:t>. Companies </a:t>
              </a:r>
              <a:r>
                <a:rPr lang="en-US" b="true" sz="2070">
                  <a:solidFill>
                    <a:srgbClr val="000000"/>
                  </a:solidFill>
                  <a:latin typeface="Aptos Bold"/>
                  <a:ea typeface="Aptos Bold"/>
                  <a:cs typeface="Aptos Bold"/>
                  <a:sym typeface="Aptos Bold"/>
                </a:rPr>
                <a:t>maintaining SBTi approval are better positioned for investor confidence and regulatory readiness,</a:t>
              </a:r>
              <a:r>
                <a:rPr lang="en-US" sz="2070">
                  <a:solidFill>
                    <a:srgbClr val="000000"/>
                  </a:solidFill>
                  <a:latin typeface="Aptos"/>
                  <a:ea typeface="Aptos"/>
                  <a:cs typeface="Aptos"/>
                  <a:sym typeface="Aptos"/>
                </a:rPr>
                <a:t> while those that lapse risk lower CDP scores and investor scrutiny.</a:t>
              </a:r>
            </a:p>
            <a:p>
              <a:pPr algn="l">
                <a:lnSpc>
                  <a:spcPts val="3477"/>
                </a:lnSpc>
              </a:pPr>
            </a:p>
            <a:p>
              <a:pPr algn="l">
                <a:lnSpc>
                  <a:spcPts val="3477"/>
                </a:lnSpc>
              </a:pPr>
            </a:p>
          </p:txBody>
        </p:sp>
        <p:sp>
          <p:nvSpPr>
            <p:cNvPr name="TextBox 7" id="7"/>
            <p:cNvSpPr txBox="true"/>
            <p:nvPr/>
          </p:nvSpPr>
          <p:spPr>
            <a:xfrm rot="0">
              <a:off x="11409261" y="2317696"/>
              <a:ext cx="10459301" cy="8690000"/>
            </a:xfrm>
            <a:prstGeom prst="rect">
              <a:avLst/>
            </a:prstGeom>
          </p:spPr>
          <p:txBody>
            <a:bodyPr anchor="t" rtlCol="false" tIns="0" lIns="0" bIns="0" rIns="0">
              <a:spAutoFit/>
            </a:bodyPr>
            <a:lstStyle/>
            <a:p>
              <a:pPr algn="l">
                <a:lnSpc>
                  <a:spcPts val="3477"/>
                </a:lnSpc>
              </a:pPr>
              <a:r>
                <a:rPr lang="en-US" sz="2070">
                  <a:solidFill>
                    <a:srgbClr val="000000"/>
                  </a:solidFill>
                  <a:latin typeface="Aptos"/>
                  <a:ea typeface="Aptos"/>
                  <a:cs typeface="Aptos"/>
                  <a:sym typeface="Aptos"/>
                </a:rPr>
                <a:t>Over the past few years, the link between carbon targets and financial disclosure has strengthened. IFRS S2, CSRD, and CDP’s updated questionnaire all require companies to quantify the financial impacts of transition actions and risks. </a:t>
              </a:r>
            </a:p>
            <a:p>
              <a:pPr algn="l">
                <a:lnSpc>
                  <a:spcPts val="3477"/>
                </a:lnSpc>
              </a:pPr>
            </a:p>
            <a:p>
              <a:pPr algn="l">
                <a:lnSpc>
                  <a:spcPts val="3477"/>
                </a:lnSpc>
              </a:pPr>
              <a:r>
                <a:rPr lang="en-US" sz="2070">
                  <a:solidFill>
                    <a:srgbClr val="000000"/>
                  </a:solidFill>
                  <a:latin typeface="Aptos"/>
                  <a:ea typeface="Aptos"/>
                  <a:cs typeface="Aptos"/>
                  <a:sym typeface="Aptos"/>
                </a:rPr>
                <a:t>This convergence means CFOs and sustainability teams must now coordinate on:</a:t>
              </a:r>
            </a:p>
            <a:p>
              <a:pPr algn="l" marL="473201" indent="-157734" lvl="2">
                <a:lnSpc>
                  <a:spcPts val="3477"/>
                </a:lnSpc>
                <a:buFont typeface="Arial"/>
                <a:buChar char="⚬"/>
              </a:pPr>
              <a:r>
                <a:rPr lang="en-US" b="true" sz="2070">
                  <a:solidFill>
                    <a:srgbClr val="000000"/>
                  </a:solidFill>
                  <a:latin typeface="Aptos Bold"/>
                  <a:ea typeface="Aptos Bold"/>
                  <a:cs typeface="Aptos Bold"/>
                  <a:sym typeface="Aptos Bold"/>
                </a:rPr>
                <a:t>Capex alignment</a:t>
              </a:r>
              <a:r>
                <a:rPr lang="en-US" sz="2070">
                  <a:solidFill>
                    <a:srgbClr val="000000"/>
                  </a:solidFill>
                  <a:latin typeface="Aptos"/>
                  <a:ea typeface="Aptos"/>
                  <a:cs typeface="Aptos"/>
                  <a:sym typeface="Aptos"/>
                </a:rPr>
                <a:t> with decarbonisation plans;</a:t>
              </a:r>
            </a:p>
            <a:p>
              <a:pPr algn="l" marL="473201" indent="-157734" lvl="2">
                <a:lnSpc>
                  <a:spcPts val="3477"/>
                </a:lnSpc>
                <a:buFont typeface="Arial"/>
                <a:buChar char="⚬"/>
              </a:pPr>
              <a:r>
                <a:rPr lang="en-US" b="true" sz="2070">
                  <a:solidFill>
                    <a:srgbClr val="000000"/>
                  </a:solidFill>
                  <a:latin typeface="Aptos Bold"/>
                  <a:ea typeface="Aptos Bold"/>
                  <a:cs typeface="Aptos Bold"/>
                  <a:sym typeface="Aptos Bold"/>
                </a:rPr>
                <a:t>Costed delivery of reduction initiatives</a:t>
              </a:r>
              <a:r>
                <a:rPr lang="en-US" sz="2070">
                  <a:solidFill>
                    <a:srgbClr val="000000"/>
                  </a:solidFill>
                  <a:latin typeface="Aptos"/>
                  <a:ea typeface="Aptos"/>
                  <a:cs typeface="Aptos"/>
                  <a:sym typeface="Aptos"/>
                </a:rPr>
                <a:t>; and</a:t>
              </a:r>
            </a:p>
            <a:p>
              <a:pPr algn="l" marL="473201" indent="-157734" lvl="2">
                <a:lnSpc>
                  <a:spcPts val="3477"/>
                </a:lnSpc>
                <a:buFont typeface="Arial"/>
                <a:buChar char="⚬"/>
              </a:pPr>
              <a:r>
                <a:rPr lang="en-US" b="true" sz="2070">
                  <a:solidFill>
                    <a:srgbClr val="000000"/>
                  </a:solidFill>
                  <a:latin typeface="Aptos Bold"/>
                  <a:ea typeface="Aptos Bold"/>
                  <a:cs typeface="Aptos Bold"/>
                  <a:sym typeface="Aptos Bold"/>
                </a:rPr>
                <a:t>Consistent financial and emissions disclosures</a:t>
              </a:r>
              <a:r>
                <a:rPr lang="en-US" sz="2070">
                  <a:solidFill>
                    <a:srgbClr val="000000"/>
                  </a:solidFill>
                  <a:latin typeface="Aptos"/>
                  <a:ea typeface="Aptos"/>
                  <a:cs typeface="Aptos"/>
                  <a:sym typeface="Aptos"/>
                </a:rPr>
                <a:t> across frameworks.</a:t>
              </a:r>
            </a:p>
            <a:p>
              <a:pPr algn="l">
                <a:lnSpc>
                  <a:spcPts val="3477"/>
                </a:lnSpc>
              </a:pPr>
              <a:r>
                <a:rPr lang="en-US" sz="2070">
                  <a:solidFill>
                    <a:srgbClr val="000000"/>
                  </a:solidFill>
                  <a:latin typeface="Aptos"/>
                  <a:ea typeface="Aptos"/>
                  <a:cs typeface="Aptos"/>
                  <a:sym typeface="Aptos"/>
                </a:rPr>
                <a:t>Whether you’re</a:t>
              </a:r>
              <a:r>
                <a:rPr lang="en-US" b="true" sz="2070">
                  <a:solidFill>
                    <a:srgbClr val="000000"/>
                  </a:solidFill>
                  <a:latin typeface="Aptos Bold"/>
                  <a:ea typeface="Aptos Bold"/>
                  <a:cs typeface="Aptos Bold"/>
                  <a:sym typeface="Aptos Bold"/>
                </a:rPr>
                <a:t> </a:t>
              </a:r>
              <a:r>
                <a:rPr lang="en-US" sz="2070">
                  <a:solidFill>
                    <a:srgbClr val="000000"/>
                  </a:solidFill>
                  <a:latin typeface="Aptos"/>
                  <a:ea typeface="Aptos"/>
                  <a:cs typeface="Aptos"/>
                  <a:sym typeface="Aptos"/>
                </a:rPr>
                <a:t>updating targets or setting Science-Based Targets for the first time</a:t>
              </a:r>
              <a:r>
                <a:rPr lang="en-US" b="true" sz="2070">
                  <a:solidFill>
                    <a:srgbClr val="000000"/>
                  </a:solidFill>
                  <a:latin typeface="Aptos Bold"/>
                  <a:ea typeface="Aptos Bold"/>
                  <a:cs typeface="Aptos Bold"/>
                  <a:sym typeface="Aptos Bold"/>
                </a:rPr>
                <a:t>, getting early buy-in and working together with your finance team </a:t>
              </a:r>
              <a:r>
                <a:rPr lang="en-US" sz="2070">
                  <a:solidFill>
                    <a:srgbClr val="000000"/>
                  </a:solidFill>
                  <a:latin typeface="Aptos"/>
                  <a:ea typeface="Aptos"/>
                  <a:cs typeface="Aptos"/>
                  <a:sym typeface="Aptos"/>
                </a:rPr>
                <a:t>can make the process a lot smoother.</a:t>
              </a:r>
            </a:p>
            <a:p>
              <a:pPr algn="l" marL="473201" indent="-157734" lvl="2">
                <a:lnSpc>
                  <a:spcPts val="3477"/>
                </a:lnSpc>
              </a:pPr>
            </a:p>
          </p:txBody>
        </p:sp>
        <p:sp>
          <p:nvSpPr>
            <p:cNvPr name="TextBox 8" id="8"/>
            <p:cNvSpPr txBox="true"/>
            <p:nvPr/>
          </p:nvSpPr>
          <p:spPr>
            <a:xfrm rot="0">
              <a:off x="11409261" y="1674012"/>
              <a:ext cx="11755732" cy="538735"/>
            </a:xfrm>
            <a:prstGeom prst="rect">
              <a:avLst/>
            </a:prstGeom>
          </p:spPr>
          <p:txBody>
            <a:bodyPr anchor="t" rtlCol="false" tIns="0" lIns="0" bIns="0" rIns="0">
              <a:spAutoFit/>
            </a:bodyPr>
            <a:lstStyle/>
            <a:p>
              <a:pPr algn="l">
                <a:lnSpc>
                  <a:spcPts val="3694"/>
                </a:lnSpc>
              </a:pPr>
              <a:r>
                <a:rPr lang="en-US" b="true" sz="2199">
                  <a:solidFill>
                    <a:srgbClr val="000000"/>
                  </a:solidFill>
                  <a:latin typeface="Aptos Bold"/>
                  <a:ea typeface="Aptos Bold"/>
                  <a:cs typeface="Aptos Bold"/>
                  <a:sym typeface="Aptos Bold"/>
                </a:rPr>
                <a:t>The importance of integrating financial and transition planning</a:t>
              </a:r>
            </a:p>
          </p:txBody>
        </p:sp>
        <p:sp>
          <p:nvSpPr>
            <p:cNvPr name="TextBox 9" id="9"/>
            <p:cNvSpPr txBox="true"/>
            <p:nvPr/>
          </p:nvSpPr>
          <p:spPr>
            <a:xfrm rot="0">
              <a:off x="207899" y="1674012"/>
              <a:ext cx="10135210" cy="538735"/>
            </a:xfrm>
            <a:prstGeom prst="rect">
              <a:avLst/>
            </a:prstGeom>
          </p:spPr>
          <p:txBody>
            <a:bodyPr anchor="t" rtlCol="false" tIns="0" lIns="0" bIns="0" rIns="0">
              <a:spAutoFit/>
            </a:bodyPr>
            <a:lstStyle/>
            <a:p>
              <a:pPr algn="l">
                <a:lnSpc>
                  <a:spcPts val="3694"/>
                </a:lnSpc>
              </a:pPr>
              <a:r>
                <a:rPr lang="en-US" b="true" sz="2199">
                  <a:solidFill>
                    <a:srgbClr val="000000"/>
                  </a:solidFill>
                  <a:latin typeface="Aptos Bold"/>
                  <a:ea typeface="Aptos Bold"/>
                  <a:cs typeface="Aptos Bold"/>
                  <a:sym typeface="Aptos Bold"/>
                </a:rPr>
                <a:t>Making the most of the target review process</a:t>
              </a:r>
            </a:p>
          </p:txBody>
        </p:sp>
      </p:grpSp>
      <p:grpSp>
        <p:nvGrpSpPr>
          <p:cNvPr name="Group 10" id="10"/>
          <p:cNvGrpSpPr/>
          <p:nvPr/>
        </p:nvGrpSpPr>
        <p:grpSpPr>
          <a:xfrm rot="0">
            <a:off x="0" y="9235703"/>
            <a:ext cx="1486297" cy="1051297"/>
            <a:chOff x="0" y="0"/>
            <a:chExt cx="2657221" cy="1879524"/>
          </a:xfrm>
        </p:grpSpPr>
        <p:sp>
          <p:nvSpPr>
            <p:cNvPr name="Freeform 11" id="11"/>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4"/>
              <a:stretch>
                <a:fillRect l="0" t="-12" r="0" b="-14"/>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5712000">
            <a:off x="9742577" y="2100711"/>
            <a:ext cx="13011560" cy="7882833"/>
            <a:chOff x="0" y="0"/>
            <a:chExt cx="17348746" cy="10510444"/>
          </a:xfrm>
        </p:grpSpPr>
        <p:sp>
          <p:nvSpPr>
            <p:cNvPr name="Freeform 3" id="3"/>
            <p:cNvSpPr/>
            <p:nvPr/>
          </p:nvSpPr>
          <p:spPr>
            <a:xfrm flipH="false" flipV="false" rot="0">
              <a:off x="0" y="0"/>
              <a:ext cx="17348708" cy="10510393"/>
            </a:xfrm>
            <a:custGeom>
              <a:avLst/>
              <a:gdLst/>
              <a:ahLst/>
              <a:cxnLst/>
              <a:rect r="r" b="b" t="t" l="l"/>
              <a:pathLst>
                <a:path h="10510393" w="17348708">
                  <a:moveTo>
                    <a:pt x="0" y="0"/>
                  </a:moveTo>
                  <a:lnTo>
                    <a:pt x="17348708" y="0"/>
                  </a:lnTo>
                  <a:lnTo>
                    <a:pt x="17348708" y="10510393"/>
                  </a:lnTo>
                  <a:lnTo>
                    <a:pt x="0" y="10510393"/>
                  </a:lnTo>
                  <a:lnTo>
                    <a:pt x="0" y="0"/>
                  </a:lnTo>
                  <a:close/>
                </a:path>
              </a:pathLst>
            </a:custGeom>
            <a:blipFill>
              <a:blip r:embed="rId3"/>
              <a:stretch>
                <a:fillRect l="-8" t="0" r="-8" b="0"/>
              </a:stretch>
            </a:blipFill>
          </p:spPr>
        </p:sp>
      </p:grpSp>
      <p:grpSp>
        <p:nvGrpSpPr>
          <p:cNvPr name="Group 4" id="4"/>
          <p:cNvGrpSpPr/>
          <p:nvPr/>
        </p:nvGrpSpPr>
        <p:grpSpPr>
          <a:xfrm rot="0">
            <a:off x="-791661" y="5289690"/>
            <a:ext cx="8993505" cy="9696507"/>
            <a:chOff x="0" y="0"/>
            <a:chExt cx="11991340" cy="12928676"/>
          </a:xfrm>
        </p:grpSpPr>
        <p:sp>
          <p:nvSpPr>
            <p:cNvPr name="Freeform 5" id="5"/>
            <p:cNvSpPr/>
            <p:nvPr/>
          </p:nvSpPr>
          <p:spPr>
            <a:xfrm flipH="false" flipV="false" rot="0">
              <a:off x="0" y="0"/>
              <a:ext cx="11991340" cy="12928727"/>
            </a:xfrm>
            <a:custGeom>
              <a:avLst/>
              <a:gdLst/>
              <a:ahLst/>
              <a:cxnLst/>
              <a:rect r="r" b="b" t="t" l="l"/>
              <a:pathLst>
                <a:path h="12928727" w="11991340">
                  <a:moveTo>
                    <a:pt x="0" y="0"/>
                  </a:moveTo>
                  <a:lnTo>
                    <a:pt x="11991340" y="0"/>
                  </a:lnTo>
                  <a:lnTo>
                    <a:pt x="11991340" y="12928727"/>
                  </a:lnTo>
                  <a:lnTo>
                    <a:pt x="0" y="12928727"/>
                  </a:lnTo>
                  <a:lnTo>
                    <a:pt x="0" y="0"/>
                  </a:lnTo>
                  <a:close/>
                </a:path>
              </a:pathLst>
            </a:custGeom>
            <a:blipFill>
              <a:blip r:embed="rId4">
                <a:alphaModFix amt="56999"/>
              </a:blip>
              <a:stretch>
                <a:fillRect l="0" t="-22" r="0" b="-22"/>
              </a:stretch>
            </a:blipFill>
          </p:spPr>
        </p:sp>
      </p:grpSp>
      <p:sp>
        <p:nvSpPr>
          <p:cNvPr name="TextBox 6" id="6"/>
          <p:cNvSpPr txBox="true"/>
          <p:nvPr/>
        </p:nvSpPr>
        <p:spPr>
          <a:xfrm rot="0">
            <a:off x="760009" y="700430"/>
            <a:ext cx="10892582" cy="843765"/>
          </a:xfrm>
          <a:prstGeom prst="rect">
            <a:avLst/>
          </a:prstGeom>
        </p:spPr>
        <p:txBody>
          <a:bodyPr anchor="t" rtlCol="false" tIns="0" lIns="0" bIns="0" rIns="0">
            <a:spAutoFit/>
          </a:bodyPr>
          <a:lstStyle/>
          <a:p>
            <a:pPr algn="l">
              <a:lnSpc>
                <a:spcPts val="6557"/>
              </a:lnSpc>
            </a:pPr>
            <a:r>
              <a:rPr lang="en-US" b="true" sz="5814">
                <a:solidFill>
                  <a:srgbClr val="145A5D"/>
                </a:solidFill>
                <a:latin typeface="Aptos Bold"/>
                <a:ea typeface="Aptos Bold"/>
                <a:cs typeface="Aptos Bold"/>
                <a:sym typeface="Aptos Bold"/>
              </a:rPr>
              <a:t>What to do now: actions for 2026</a:t>
            </a:r>
          </a:p>
        </p:txBody>
      </p:sp>
      <p:grpSp>
        <p:nvGrpSpPr>
          <p:cNvPr name="Group 7" id="7"/>
          <p:cNvGrpSpPr/>
          <p:nvPr/>
        </p:nvGrpSpPr>
        <p:grpSpPr>
          <a:xfrm rot="0">
            <a:off x="1362437" y="2054926"/>
            <a:ext cx="15896863" cy="6949965"/>
            <a:chOff x="0" y="0"/>
            <a:chExt cx="21195817" cy="9266620"/>
          </a:xfrm>
        </p:grpSpPr>
        <p:sp>
          <p:nvSpPr>
            <p:cNvPr name="Freeform 8" id="8"/>
            <p:cNvSpPr/>
            <p:nvPr/>
          </p:nvSpPr>
          <p:spPr>
            <a:xfrm flipH="false" flipV="false" rot="0">
              <a:off x="311617" y="0"/>
              <a:ext cx="17737996" cy="1785960"/>
            </a:xfrm>
            <a:custGeom>
              <a:avLst/>
              <a:gdLst/>
              <a:ahLst/>
              <a:cxnLst/>
              <a:rect r="r" b="b" t="t" l="l"/>
              <a:pathLst>
                <a:path h="1785960" w="17737996">
                  <a:moveTo>
                    <a:pt x="0" y="0"/>
                  </a:moveTo>
                  <a:lnTo>
                    <a:pt x="17737997" y="0"/>
                  </a:lnTo>
                  <a:lnTo>
                    <a:pt x="17737997" y="1785960"/>
                  </a:lnTo>
                  <a:lnTo>
                    <a:pt x="0" y="17859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204595" y="270032"/>
              <a:ext cx="17408042" cy="931139"/>
            </a:xfrm>
            <a:prstGeom prst="rect">
              <a:avLst/>
            </a:prstGeom>
          </p:spPr>
          <p:txBody>
            <a:bodyPr anchor="t" rtlCol="false" tIns="0" lIns="0" bIns="0" rIns="0">
              <a:spAutoFit/>
            </a:bodyPr>
            <a:lstStyle/>
            <a:p>
              <a:pPr algn="l">
                <a:lnSpc>
                  <a:spcPts val="2879"/>
                </a:lnSpc>
              </a:pPr>
              <a:r>
                <a:rPr lang="en-US" sz="2000" b="true">
                  <a:solidFill>
                    <a:srgbClr val="231F20"/>
                  </a:solidFill>
                  <a:latin typeface="Aptos Bold"/>
                  <a:ea typeface="Aptos Bold"/>
                  <a:cs typeface="Aptos Bold"/>
                  <a:sym typeface="Aptos Bold"/>
                </a:rPr>
                <a:t>Check your SBTi approval date</a:t>
              </a:r>
            </a:p>
            <a:p>
              <a:pPr algn="l">
                <a:lnSpc>
                  <a:spcPts val="2908"/>
                </a:lnSpc>
              </a:pPr>
              <a:r>
                <a:rPr lang="en-US" sz="2019">
                  <a:solidFill>
                    <a:srgbClr val="231F20"/>
                  </a:solidFill>
                  <a:latin typeface="Aptos"/>
                  <a:ea typeface="Aptos"/>
                  <a:cs typeface="Aptos"/>
                  <a:sym typeface="Aptos"/>
                </a:rPr>
                <a:t>If your target was approved in 2020 or earlier, a mandatory review must be resubmitted to remain valid.</a:t>
              </a:r>
            </a:p>
          </p:txBody>
        </p:sp>
        <p:grpSp>
          <p:nvGrpSpPr>
            <p:cNvPr name="Group 10" id="10"/>
            <p:cNvGrpSpPr/>
            <p:nvPr/>
          </p:nvGrpSpPr>
          <p:grpSpPr>
            <a:xfrm rot="0">
              <a:off x="35878" y="374006"/>
              <a:ext cx="877138" cy="877138"/>
              <a:chOff x="0" y="0"/>
              <a:chExt cx="877138" cy="877138"/>
            </a:xfrm>
          </p:grpSpPr>
          <p:sp>
            <p:nvSpPr>
              <p:cNvPr name="Freeform 11" id="11"/>
              <p:cNvSpPr/>
              <p:nvPr/>
            </p:nvSpPr>
            <p:spPr>
              <a:xfrm flipH="false" flipV="false" rot="0">
                <a:off x="0" y="0"/>
                <a:ext cx="877189" cy="877189"/>
              </a:xfrm>
              <a:custGeom>
                <a:avLst/>
                <a:gdLst/>
                <a:ahLst/>
                <a:cxnLst/>
                <a:rect r="r" b="b" t="t" l="l"/>
                <a:pathLst>
                  <a:path h="877189" w="877189">
                    <a:moveTo>
                      <a:pt x="0" y="0"/>
                    </a:moveTo>
                    <a:lnTo>
                      <a:pt x="877189" y="0"/>
                    </a:lnTo>
                    <a:lnTo>
                      <a:pt x="877189" y="877189"/>
                    </a:lnTo>
                    <a:lnTo>
                      <a:pt x="0" y="877189"/>
                    </a:lnTo>
                    <a:lnTo>
                      <a:pt x="0" y="0"/>
                    </a:lnTo>
                    <a:close/>
                  </a:path>
                </a:pathLst>
              </a:custGeom>
              <a:blipFill>
                <a:blip r:embed="rId7"/>
                <a:stretch>
                  <a:fillRect l="0" t="0" r="5" b="5"/>
                </a:stretch>
              </a:blipFill>
            </p:spPr>
          </p:sp>
        </p:grpSp>
        <p:sp>
          <p:nvSpPr>
            <p:cNvPr name="Freeform 12" id="12"/>
            <p:cNvSpPr/>
            <p:nvPr/>
          </p:nvSpPr>
          <p:spPr>
            <a:xfrm flipH="false" flipV="false" rot="0">
              <a:off x="258080" y="1843747"/>
              <a:ext cx="17900516" cy="1780219"/>
            </a:xfrm>
            <a:custGeom>
              <a:avLst/>
              <a:gdLst/>
              <a:ahLst/>
              <a:cxnLst/>
              <a:rect r="r" b="b" t="t" l="l"/>
              <a:pathLst>
                <a:path h="1780219" w="17900516">
                  <a:moveTo>
                    <a:pt x="0" y="0"/>
                  </a:moveTo>
                  <a:lnTo>
                    <a:pt x="17900516" y="0"/>
                  </a:lnTo>
                  <a:lnTo>
                    <a:pt x="17900516" y="1780219"/>
                  </a:lnTo>
                  <a:lnTo>
                    <a:pt x="0" y="17802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1171702" y="2129532"/>
              <a:ext cx="20024115" cy="931545"/>
            </a:xfrm>
            <a:prstGeom prst="rect">
              <a:avLst/>
            </a:prstGeom>
          </p:spPr>
          <p:txBody>
            <a:bodyPr anchor="t" rtlCol="false" tIns="0" lIns="0" bIns="0" rIns="0">
              <a:spAutoFit/>
            </a:bodyPr>
            <a:lstStyle/>
            <a:p>
              <a:pPr algn="l">
                <a:lnSpc>
                  <a:spcPts val="2879"/>
                </a:lnSpc>
              </a:pPr>
              <a:r>
                <a:rPr lang="en-US" sz="2000" b="true">
                  <a:solidFill>
                    <a:srgbClr val="231F20"/>
                  </a:solidFill>
                  <a:latin typeface="Aptos Bold"/>
                  <a:ea typeface="Aptos Bold"/>
                  <a:cs typeface="Aptos Bold"/>
                  <a:sym typeface="Aptos Bold"/>
                </a:rPr>
                <a:t>Conduct a Scope 1–3 data review</a:t>
              </a:r>
            </a:p>
            <a:p>
              <a:pPr algn="l">
                <a:lnSpc>
                  <a:spcPts val="2879"/>
                </a:lnSpc>
              </a:pPr>
              <a:r>
                <a:rPr lang="en-US" sz="2000">
                  <a:solidFill>
                    <a:srgbClr val="231F20"/>
                  </a:solidFill>
                  <a:latin typeface="Aptos"/>
                  <a:ea typeface="Aptos"/>
                  <a:cs typeface="Aptos"/>
                  <a:sym typeface="Aptos"/>
                </a:rPr>
                <a:t>Validate data consistency &amp; ensure Scope 3 screening and coverage meet current SBTi and CDP expectations.</a:t>
              </a:r>
            </a:p>
          </p:txBody>
        </p:sp>
        <p:grpSp>
          <p:nvGrpSpPr>
            <p:cNvPr name="Group 14" id="14"/>
            <p:cNvGrpSpPr/>
            <p:nvPr/>
          </p:nvGrpSpPr>
          <p:grpSpPr>
            <a:xfrm rot="0">
              <a:off x="0" y="2177157"/>
              <a:ext cx="879284" cy="879284"/>
              <a:chOff x="0" y="0"/>
              <a:chExt cx="879284" cy="879284"/>
            </a:xfrm>
          </p:grpSpPr>
          <p:sp>
            <p:nvSpPr>
              <p:cNvPr name="Freeform 15" id="15"/>
              <p:cNvSpPr/>
              <p:nvPr/>
            </p:nvSpPr>
            <p:spPr>
              <a:xfrm flipH="false" flipV="false" rot="0">
                <a:off x="0" y="0"/>
                <a:ext cx="879221" cy="879348"/>
              </a:xfrm>
              <a:custGeom>
                <a:avLst/>
                <a:gdLst/>
                <a:ahLst/>
                <a:cxnLst/>
                <a:rect r="r" b="b" t="t" l="l"/>
                <a:pathLst>
                  <a:path h="879348" w="879221">
                    <a:moveTo>
                      <a:pt x="0" y="0"/>
                    </a:moveTo>
                    <a:lnTo>
                      <a:pt x="879221" y="0"/>
                    </a:lnTo>
                    <a:lnTo>
                      <a:pt x="879221" y="879348"/>
                    </a:lnTo>
                    <a:lnTo>
                      <a:pt x="0" y="879348"/>
                    </a:lnTo>
                    <a:lnTo>
                      <a:pt x="0" y="0"/>
                    </a:lnTo>
                    <a:close/>
                  </a:path>
                </a:pathLst>
              </a:custGeom>
              <a:blipFill>
                <a:blip r:embed="rId10"/>
                <a:stretch>
                  <a:fillRect l="0" t="0" r="-7" b="7"/>
                </a:stretch>
              </a:blipFill>
            </p:spPr>
          </p:sp>
        </p:grpSp>
        <p:sp>
          <p:nvSpPr>
            <p:cNvPr name="Freeform 16" id="16"/>
            <p:cNvSpPr/>
            <p:nvPr/>
          </p:nvSpPr>
          <p:spPr>
            <a:xfrm flipH="false" flipV="false" rot="0">
              <a:off x="311617" y="3687466"/>
              <a:ext cx="17737997" cy="1833097"/>
            </a:xfrm>
            <a:custGeom>
              <a:avLst/>
              <a:gdLst/>
              <a:ahLst/>
              <a:cxnLst/>
              <a:rect r="r" b="b" t="t" l="l"/>
              <a:pathLst>
                <a:path h="1833097" w="17737997">
                  <a:moveTo>
                    <a:pt x="0" y="0"/>
                  </a:moveTo>
                  <a:lnTo>
                    <a:pt x="17737997" y="0"/>
                  </a:lnTo>
                  <a:lnTo>
                    <a:pt x="17737997" y="1833097"/>
                  </a:lnTo>
                  <a:lnTo>
                    <a:pt x="0" y="183309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7" id="17"/>
            <p:cNvSpPr txBox="true"/>
            <p:nvPr/>
          </p:nvSpPr>
          <p:spPr>
            <a:xfrm rot="0">
              <a:off x="1204595" y="4077814"/>
              <a:ext cx="16547186" cy="931139"/>
            </a:xfrm>
            <a:prstGeom prst="rect">
              <a:avLst/>
            </a:prstGeom>
          </p:spPr>
          <p:txBody>
            <a:bodyPr anchor="t" rtlCol="false" tIns="0" lIns="0" bIns="0" rIns="0">
              <a:spAutoFit/>
            </a:bodyPr>
            <a:lstStyle/>
            <a:p>
              <a:pPr algn="l">
                <a:lnSpc>
                  <a:spcPts val="2879"/>
                </a:lnSpc>
              </a:pPr>
              <a:r>
                <a:rPr lang="en-US" sz="2000" b="true">
                  <a:solidFill>
                    <a:srgbClr val="231F20"/>
                  </a:solidFill>
                  <a:latin typeface="Aptos Bold"/>
                  <a:ea typeface="Aptos Bold"/>
                  <a:cs typeface="Aptos Bold"/>
                  <a:sym typeface="Aptos Bold"/>
                </a:rPr>
                <a:t>Perform a “target fit” assessment</a:t>
              </a:r>
            </a:p>
            <a:p>
              <a:pPr algn="l">
                <a:lnSpc>
                  <a:spcPts val="2908"/>
                </a:lnSpc>
              </a:pPr>
              <a:r>
                <a:rPr lang="en-US" sz="2019">
                  <a:solidFill>
                    <a:srgbClr val="231F20"/>
                  </a:solidFill>
                  <a:latin typeface="Aptos"/>
                  <a:ea typeface="Aptos"/>
                  <a:cs typeface="Aptos"/>
                  <a:sym typeface="Aptos"/>
                </a:rPr>
                <a:t>Assess whether your current decarbonisation pathway remains aligned with updated SBTi requirements.</a:t>
              </a:r>
            </a:p>
          </p:txBody>
        </p:sp>
        <p:grpSp>
          <p:nvGrpSpPr>
            <p:cNvPr name="Group 18" id="18"/>
            <p:cNvGrpSpPr/>
            <p:nvPr/>
          </p:nvGrpSpPr>
          <p:grpSpPr>
            <a:xfrm rot="0">
              <a:off x="36716" y="4125439"/>
              <a:ext cx="876300" cy="876300"/>
              <a:chOff x="0" y="0"/>
              <a:chExt cx="876300" cy="876300"/>
            </a:xfrm>
          </p:grpSpPr>
          <p:sp>
            <p:nvSpPr>
              <p:cNvPr name="Freeform 19" id="19"/>
              <p:cNvSpPr/>
              <p:nvPr/>
            </p:nvSpPr>
            <p:spPr>
              <a:xfrm flipH="false" flipV="false" rot="0">
                <a:off x="0" y="0"/>
                <a:ext cx="876300" cy="876300"/>
              </a:xfrm>
              <a:custGeom>
                <a:avLst/>
                <a:gdLst/>
                <a:ahLst/>
                <a:cxnLst/>
                <a:rect r="r" b="b" t="t" l="l"/>
                <a:pathLst>
                  <a:path h="876300" w="876300">
                    <a:moveTo>
                      <a:pt x="0" y="0"/>
                    </a:moveTo>
                    <a:lnTo>
                      <a:pt x="876300" y="0"/>
                    </a:lnTo>
                    <a:lnTo>
                      <a:pt x="876300" y="876300"/>
                    </a:lnTo>
                    <a:lnTo>
                      <a:pt x="0" y="876300"/>
                    </a:lnTo>
                    <a:lnTo>
                      <a:pt x="0" y="0"/>
                    </a:lnTo>
                    <a:close/>
                  </a:path>
                </a:pathLst>
              </a:custGeom>
              <a:blipFill>
                <a:blip r:embed="rId13"/>
                <a:stretch>
                  <a:fillRect l="0" t="0" r="0" b="0"/>
                </a:stretch>
              </a:blipFill>
            </p:spPr>
          </p:sp>
        </p:grpSp>
        <p:sp>
          <p:nvSpPr>
            <p:cNvPr name="Freeform 20" id="20"/>
            <p:cNvSpPr/>
            <p:nvPr/>
          </p:nvSpPr>
          <p:spPr>
            <a:xfrm flipH="false" flipV="false" rot="0">
              <a:off x="199416" y="5584063"/>
              <a:ext cx="17737996" cy="1785960"/>
            </a:xfrm>
            <a:custGeom>
              <a:avLst/>
              <a:gdLst/>
              <a:ahLst/>
              <a:cxnLst/>
              <a:rect r="r" b="b" t="t" l="l"/>
              <a:pathLst>
                <a:path h="1785960" w="17737996">
                  <a:moveTo>
                    <a:pt x="0" y="0"/>
                  </a:moveTo>
                  <a:lnTo>
                    <a:pt x="17737997" y="0"/>
                  </a:lnTo>
                  <a:lnTo>
                    <a:pt x="17737997" y="1785960"/>
                  </a:lnTo>
                  <a:lnTo>
                    <a:pt x="0" y="17859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1204595" y="5927891"/>
              <a:ext cx="17408030" cy="931545"/>
            </a:xfrm>
            <a:prstGeom prst="rect">
              <a:avLst/>
            </a:prstGeom>
          </p:spPr>
          <p:txBody>
            <a:bodyPr anchor="t" rtlCol="false" tIns="0" lIns="0" bIns="0" rIns="0">
              <a:spAutoFit/>
            </a:bodyPr>
            <a:lstStyle/>
            <a:p>
              <a:pPr algn="l">
                <a:lnSpc>
                  <a:spcPts val="2879"/>
                </a:lnSpc>
              </a:pPr>
              <a:r>
                <a:rPr lang="en-US" sz="2000" b="true">
                  <a:solidFill>
                    <a:srgbClr val="231F20"/>
                  </a:solidFill>
                  <a:latin typeface="Aptos Bold"/>
                  <a:ea typeface="Aptos Bold"/>
                  <a:cs typeface="Aptos Bold"/>
                  <a:sym typeface="Aptos Bold"/>
                </a:rPr>
                <a:t>Engage assurance early</a:t>
              </a:r>
            </a:p>
            <a:p>
              <a:pPr algn="l">
                <a:lnSpc>
                  <a:spcPts val="2879"/>
                </a:lnSpc>
              </a:pPr>
              <a:r>
                <a:rPr lang="en-US" sz="2000">
                  <a:solidFill>
                    <a:srgbClr val="231F20"/>
                  </a:solidFill>
                  <a:latin typeface="Aptos"/>
                  <a:ea typeface="Aptos"/>
                  <a:cs typeface="Aptos"/>
                  <a:sym typeface="Aptos"/>
                </a:rPr>
                <a:t>Early assurance helps strengthen data credibility and reduces risk during SBTi review or CDP scoring.</a:t>
              </a:r>
            </a:p>
          </p:txBody>
        </p:sp>
        <p:grpSp>
          <p:nvGrpSpPr>
            <p:cNvPr name="Group 22" id="22"/>
            <p:cNvGrpSpPr/>
            <p:nvPr/>
          </p:nvGrpSpPr>
          <p:grpSpPr>
            <a:xfrm rot="0">
              <a:off x="35878" y="5941320"/>
              <a:ext cx="876300" cy="876300"/>
              <a:chOff x="0" y="0"/>
              <a:chExt cx="876300" cy="876300"/>
            </a:xfrm>
          </p:grpSpPr>
          <p:sp>
            <p:nvSpPr>
              <p:cNvPr name="Freeform 23" id="23"/>
              <p:cNvSpPr/>
              <p:nvPr/>
            </p:nvSpPr>
            <p:spPr>
              <a:xfrm flipH="false" flipV="false" rot="0">
                <a:off x="0" y="0"/>
                <a:ext cx="876300" cy="876300"/>
              </a:xfrm>
              <a:custGeom>
                <a:avLst/>
                <a:gdLst/>
                <a:ahLst/>
                <a:cxnLst/>
                <a:rect r="r" b="b" t="t" l="l"/>
                <a:pathLst>
                  <a:path h="876300" w="876300">
                    <a:moveTo>
                      <a:pt x="0" y="0"/>
                    </a:moveTo>
                    <a:lnTo>
                      <a:pt x="876300" y="0"/>
                    </a:lnTo>
                    <a:lnTo>
                      <a:pt x="876300" y="876300"/>
                    </a:lnTo>
                    <a:lnTo>
                      <a:pt x="0" y="876300"/>
                    </a:lnTo>
                    <a:lnTo>
                      <a:pt x="0" y="0"/>
                    </a:lnTo>
                    <a:close/>
                  </a:path>
                </a:pathLst>
              </a:custGeom>
              <a:blipFill>
                <a:blip r:embed="rId14"/>
                <a:stretch>
                  <a:fillRect l="0" t="0" r="0" b="0"/>
                </a:stretch>
              </a:blipFill>
            </p:spPr>
          </p:sp>
        </p:grpSp>
        <p:sp>
          <p:nvSpPr>
            <p:cNvPr name="Freeform 24" id="24"/>
            <p:cNvSpPr/>
            <p:nvPr/>
          </p:nvSpPr>
          <p:spPr>
            <a:xfrm flipH="false" flipV="false" rot="0">
              <a:off x="315440" y="7433523"/>
              <a:ext cx="17737997" cy="1833097"/>
            </a:xfrm>
            <a:custGeom>
              <a:avLst/>
              <a:gdLst/>
              <a:ahLst/>
              <a:cxnLst/>
              <a:rect r="r" b="b" t="t" l="l"/>
              <a:pathLst>
                <a:path h="1833097" w="17737997">
                  <a:moveTo>
                    <a:pt x="0" y="0"/>
                  </a:moveTo>
                  <a:lnTo>
                    <a:pt x="17737997" y="0"/>
                  </a:lnTo>
                  <a:lnTo>
                    <a:pt x="17737997" y="1833097"/>
                  </a:lnTo>
                  <a:lnTo>
                    <a:pt x="0" y="183309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5" id="25"/>
            <p:cNvSpPr txBox="true"/>
            <p:nvPr/>
          </p:nvSpPr>
          <p:spPr>
            <a:xfrm rot="0">
              <a:off x="1208418" y="7764745"/>
              <a:ext cx="15877565" cy="931545"/>
            </a:xfrm>
            <a:prstGeom prst="rect">
              <a:avLst/>
            </a:prstGeom>
          </p:spPr>
          <p:txBody>
            <a:bodyPr anchor="t" rtlCol="false" tIns="0" lIns="0" bIns="0" rIns="0">
              <a:spAutoFit/>
            </a:bodyPr>
            <a:lstStyle/>
            <a:p>
              <a:pPr algn="l">
                <a:lnSpc>
                  <a:spcPts val="2879"/>
                </a:lnSpc>
              </a:pPr>
              <a:r>
                <a:rPr lang="en-US" sz="2000" b="true">
                  <a:solidFill>
                    <a:srgbClr val="231F20"/>
                  </a:solidFill>
                  <a:latin typeface="Aptos Bold"/>
                  <a:ea typeface="Aptos Bold"/>
                  <a:cs typeface="Aptos Bold"/>
                  <a:sym typeface="Aptos Bold"/>
                </a:rPr>
                <a:t>Link with your transition plan</a:t>
              </a:r>
            </a:p>
            <a:p>
              <a:pPr algn="l">
                <a:lnSpc>
                  <a:spcPts val="2879"/>
                </a:lnSpc>
              </a:pPr>
              <a:r>
                <a:rPr lang="en-US" sz="2000">
                  <a:solidFill>
                    <a:srgbClr val="231F20"/>
                  </a:solidFill>
                  <a:latin typeface="Aptos"/>
                  <a:ea typeface="Aptos"/>
                  <a:cs typeface="Aptos"/>
                  <a:sym typeface="Aptos"/>
                </a:rPr>
                <a:t>SBTi targets should inform, and be informed by, your financial transition planning under IFRS S2/CSRD.</a:t>
              </a:r>
            </a:p>
          </p:txBody>
        </p:sp>
        <p:grpSp>
          <p:nvGrpSpPr>
            <p:cNvPr name="Group 26" id="26"/>
            <p:cNvGrpSpPr/>
            <p:nvPr/>
          </p:nvGrpSpPr>
          <p:grpSpPr>
            <a:xfrm rot="0">
              <a:off x="36716" y="7812370"/>
              <a:ext cx="879284" cy="879284"/>
              <a:chOff x="0" y="0"/>
              <a:chExt cx="879284" cy="879284"/>
            </a:xfrm>
          </p:grpSpPr>
          <p:sp>
            <p:nvSpPr>
              <p:cNvPr name="Freeform 27" id="27"/>
              <p:cNvSpPr/>
              <p:nvPr/>
            </p:nvSpPr>
            <p:spPr>
              <a:xfrm flipH="false" flipV="false" rot="0">
                <a:off x="0" y="0"/>
                <a:ext cx="879348" cy="879221"/>
              </a:xfrm>
              <a:custGeom>
                <a:avLst/>
                <a:gdLst/>
                <a:ahLst/>
                <a:cxnLst/>
                <a:rect r="r" b="b" t="t" l="l"/>
                <a:pathLst>
                  <a:path h="879221" w="879348">
                    <a:moveTo>
                      <a:pt x="0" y="0"/>
                    </a:moveTo>
                    <a:lnTo>
                      <a:pt x="879348" y="0"/>
                    </a:lnTo>
                    <a:lnTo>
                      <a:pt x="879348" y="879221"/>
                    </a:lnTo>
                    <a:lnTo>
                      <a:pt x="0" y="879221"/>
                    </a:lnTo>
                    <a:lnTo>
                      <a:pt x="0" y="0"/>
                    </a:lnTo>
                    <a:close/>
                  </a:path>
                </a:pathLst>
              </a:custGeom>
              <a:blipFill>
                <a:blip r:embed="rId15"/>
                <a:stretch>
                  <a:fillRect l="0" t="0" r="7" b="-7"/>
                </a:stretch>
              </a:blipFill>
            </p:spPr>
          </p:sp>
        </p:grpSp>
      </p:grpSp>
      <p:grpSp>
        <p:nvGrpSpPr>
          <p:cNvPr name="Group 28" id="28"/>
          <p:cNvGrpSpPr/>
          <p:nvPr/>
        </p:nvGrpSpPr>
        <p:grpSpPr>
          <a:xfrm rot="0">
            <a:off x="0" y="9235703"/>
            <a:ext cx="1486297" cy="1051297"/>
            <a:chOff x="0" y="0"/>
            <a:chExt cx="2657221" cy="1879524"/>
          </a:xfrm>
        </p:grpSpPr>
        <p:sp>
          <p:nvSpPr>
            <p:cNvPr name="Freeform 29" id="29"/>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16"/>
              <a:stretch>
                <a:fillRect l="0" t="-12" r="0" b="-14"/>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5712000">
            <a:off x="9725082" y="2240671"/>
            <a:ext cx="13011560" cy="7882833"/>
            <a:chOff x="0" y="0"/>
            <a:chExt cx="17348746" cy="10510444"/>
          </a:xfrm>
        </p:grpSpPr>
        <p:sp>
          <p:nvSpPr>
            <p:cNvPr name="Freeform 3" id="3"/>
            <p:cNvSpPr/>
            <p:nvPr/>
          </p:nvSpPr>
          <p:spPr>
            <a:xfrm flipH="false" flipV="false" rot="0">
              <a:off x="0" y="0"/>
              <a:ext cx="17348708" cy="10510393"/>
            </a:xfrm>
            <a:custGeom>
              <a:avLst/>
              <a:gdLst/>
              <a:ahLst/>
              <a:cxnLst/>
              <a:rect r="r" b="b" t="t" l="l"/>
              <a:pathLst>
                <a:path h="10510393" w="17348708">
                  <a:moveTo>
                    <a:pt x="0" y="0"/>
                  </a:moveTo>
                  <a:lnTo>
                    <a:pt x="17348708" y="0"/>
                  </a:lnTo>
                  <a:lnTo>
                    <a:pt x="17348708" y="10510393"/>
                  </a:lnTo>
                  <a:lnTo>
                    <a:pt x="0" y="10510393"/>
                  </a:lnTo>
                  <a:lnTo>
                    <a:pt x="0" y="0"/>
                  </a:lnTo>
                  <a:close/>
                </a:path>
              </a:pathLst>
            </a:custGeom>
            <a:blipFill>
              <a:blip r:embed="rId3"/>
              <a:stretch>
                <a:fillRect l="-8" t="0" r="-8" b="0"/>
              </a:stretch>
            </a:blipFill>
          </p:spPr>
        </p:sp>
      </p:grpSp>
      <p:sp>
        <p:nvSpPr>
          <p:cNvPr name="TextBox 4" id="4"/>
          <p:cNvSpPr txBox="true"/>
          <p:nvPr/>
        </p:nvSpPr>
        <p:spPr>
          <a:xfrm rot="0">
            <a:off x="760009" y="700430"/>
            <a:ext cx="5967933" cy="843765"/>
          </a:xfrm>
          <a:prstGeom prst="rect">
            <a:avLst/>
          </a:prstGeom>
        </p:spPr>
        <p:txBody>
          <a:bodyPr anchor="t" rtlCol="false" tIns="0" lIns="0" bIns="0" rIns="0">
            <a:spAutoFit/>
          </a:bodyPr>
          <a:lstStyle/>
          <a:p>
            <a:pPr algn="l">
              <a:lnSpc>
                <a:spcPts val="6557"/>
              </a:lnSpc>
            </a:pPr>
            <a:r>
              <a:rPr lang="en-US" b="true" sz="5814">
                <a:solidFill>
                  <a:srgbClr val="145A5D"/>
                </a:solidFill>
                <a:latin typeface="Aptos Bold"/>
                <a:ea typeface="Aptos Bold"/>
                <a:cs typeface="Aptos Bold"/>
                <a:sym typeface="Aptos Bold"/>
              </a:rPr>
              <a:t>How IMS can help</a:t>
            </a:r>
          </a:p>
        </p:txBody>
      </p:sp>
      <p:sp>
        <p:nvSpPr>
          <p:cNvPr name="TextBox 5" id="5"/>
          <p:cNvSpPr txBox="true"/>
          <p:nvPr/>
        </p:nvSpPr>
        <p:spPr>
          <a:xfrm rot="0">
            <a:off x="760009" y="1668142"/>
            <a:ext cx="14272706" cy="1284122"/>
          </a:xfrm>
          <a:prstGeom prst="rect">
            <a:avLst/>
          </a:prstGeom>
        </p:spPr>
        <p:txBody>
          <a:bodyPr anchor="t" rtlCol="false" tIns="0" lIns="0" bIns="0" rIns="0">
            <a:spAutoFit/>
          </a:bodyPr>
          <a:lstStyle/>
          <a:p>
            <a:pPr algn="l">
              <a:lnSpc>
                <a:spcPts val="3460"/>
              </a:lnSpc>
            </a:pPr>
            <a:r>
              <a:rPr lang="en-US" sz="2060">
                <a:solidFill>
                  <a:srgbClr val="000000"/>
                </a:solidFill>
                <a:latin typeface="Aptos"/>
                <a:ea typeface="Aptos"/>
                <a:cs typeface="Aptos"/>
                <a:sym typeface="Aptos"/>
              </a:rPr>
              <a:t>If your SBTi target year ended in 2025, or if you’re unsure of your approval status, now is the time to review. IMS can help you reassess your targets against new criteria, secure or maintain SBTi approval, and align your disclosure narrative for the 2026 CDP cycle.</a:t>
            </a:r>
          </a:p>
        </p:txBody>
      </p:sp>
      <p:sp>
        <p:nvSpPr>
          <p:cNvPr name="Freeform 6" id="6"/>
          <p:cNvSpPr/>
          <p:nvPr/>
        </p:nvSpPr>
        <p:spPr>
          <a:xfrm flipH="false" flipV="false" rot="0">
            <a:off x="612464" y="3475581"/>
            <a:ext cx="7182936" cy="2597284"/>
          </a:xfrm>
          <a:custGeom>
            <a:avLst/>
            <a:gdLst/>
            <a:ahLst/>
            <a:cxnLst/>
            <a:rect r="r" b="b" t="t" l="l"/>
            <a:pathLst>
              <a:path h="2597284" w="7182936">
                <a:moveTo>
                  <a:pt x="0" y="0"/>
                </a:moveTo>
                <a:lnTo>
                  <a:pt x="7182935" y="0"/>
                </a:lnTo>
                <a:lnTo>
                  <a:pt x="7182935" y="2597283"/>
                </a:lnTo>
                <a:lnTo>
                  <a:pt x="0" y="25972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8575249" y="3475581"/>
            <a:ext cx="7182936" cy="2597284"/>
          </a:xfrm>
          <a:custGeom>
            <a:avLst/>
            <a:gdLst/>
            <a:ahLst/>
            <a:cxnLst/>
            <a:rect r="r" b="b" t="t" l="l"/>
            <a:pathLst>
              <a:path h="2597284" w="7182936">
                <a:moveTo>
                  <a:pt x="0" y="0"/>
                </a:moveTo>
                <a:lnTo>
                  <a:pt x="7182936" y="0"/>
                </a:lnTo>
                <a:lnTo>
                  <a:pt x="7182936" y="2597283"/>
                </a:lnTo>
                <a:lnTo>
                  <a:pt x="0" y="2597283"/>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612464" y="6341533"/>
            <a:ext cx="7182936" cy="2597284"/>
          </a:xfrm>
          <a:custGeom>
            <a:avLst/>
            <a:gdLst/>
            <a:ahLst/>
            <a:cxnLst/>
            <a:rect r="r" b="b" t="t" l="l"/>
            <a:pathLst>
              <a:path h="2597284" w="7182936">
                <a:moveTo>
                  <a:pt x="0" y="0"/>
                </a:moveTo>
                <a:lnTo>
                  <a:pt x="7182936" y="0"/>
                </a:lnTo>
                <a:lnTo>
                  <a:pt x="7182936" y="2597283"/>
                </a:lnTo>
                <a:lnTo>
                  <a:pt x="0" y="2597283"/>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8575249" y="6341533"/>
            <a:ext cx="7182936" cy="2597284"/>
          </a:xfrm>
          <a:custGeom>
            <a:avLst/>
            <a:gdLst/>
            <a:ahLst/>
            <a:cxnLst/>
            <a:rect r="r" b="b" t="t" l="l"/>
            <a:pathLst>
              <a:path h="2597284" w="7182936">
                <a:moveTo>
                  <a:pt x="0" y="0"/>
                </a:moveTo>
                <a:lnTo>
                  <a:pt x="7182936" y="0"/>
                </a:lnTo>
                <a:lnTo>
                  <a:pt x="7182936" y="2597283"/>
                </a:lnTo>
                <a:lnTo>
                  <a:pt x="0" y="2597283"/>
                </a:lnTo>
                <a:lnTo>
                  <a:pt x="0" y="0"/>
                </a:lnTo>
                <a:close/>
              </a:path>
            </a:pathLst>
          </a:custGeom>
          <a:blipFill>
            <a:blip r:embed="rId4">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091622" y="3653276"/>
            <a:ext cx="4671640" cy="371249"/>
          </a:xfrm>
          <a:prstGeom prst="rect">
            <a:avLst/>
          </a:prstGeom>
        </p:spPr>
        <p:txBody>
          <a:bodyPr anchor="t" rtlCol="false" tIns="0" lIns="0" bIns="0" rIns="0">
            <a:spAutoFit/>
          </a:bodyPr>
          <a:lstStyle/>
          <a:p>
            <a:pPr algn="l">
              <a:lnSpc>
                <a:spcPts val="3093"/>
              </a:lnSpc>
            </a:pPr>
            <a:r>
              <a:rPr lang="en-US" b="true" sz="2014">
                <a:solidFill>
                  <a:srgbClr val="343432"/>
                </a:solidFill>
                <a:latin typeface="Aptos Bold"/>
                <a:ea typeface="Aptos Bold"/>
                <a:cs typeface="Aptos Bold"/>
                <a:sym typeface="Aptos Bold"/>
              </a:rPr>
              <a:t>Target review &amp; re-baseline workshops</a:t>
            </a:r>
          </a:p>
        </p:txBody>
      </p:sp>
      <p:sp>
        <p:nvSpPr>
          <p:cNvPr name="TextBox 11" id="11"/>
          <p:cNvSpPr txBox="true"/>
          <p:nvPr/>
        </p:nvSpPr>
        <p:spPr>
          <a:xfrm rot="0">
            <a:off x="8955948" y="6493821"/>
            <a:ext cx="5556647" cy="371249"/>
          </a:xfrm>
          <a:prstGeom prst="rect">
            <a:avLst/>
          </a:prstGeom>
        </p:spPr>
        <p:txBody>
          <a:bodyPr anchor="t" rtlCol="false" tIns="0" lIns="0" bIns="0" rIns="0">
            <a:spAutoFit/>
          </a:bodyPr>
          <a:lstStyle/>
          <a:p>
            <a:pPr algn="l">
              <a:lnSpc>
                <a:spcPts val="3093"/>
              </a:lnSpc>
            </a:pPr>
            <a:r>
              <a:rPr lang="en-US" b="true" sz="2014">
                <a:solidFill>
                  <a:srgbClr val="343432"/>
                </a:solidFill>
                <a:latin typeface="Aptos Bold"/>
                <a:ea typeface="Aptos Bold"/>
                <a:cs typeface="Aptos Bold"/>
                <a:sym typeface="Aptos Bold"/>
              </a:rPr>
              <a:t>Financial impact and transition plan integration</a:t>
            </a:r>
          </a:p>
        </p:txBody>
      </p:sp>
      <p:sp>
        <p:nvSpPr>
          <p:cNvPr name="TextBox 12" id="12"/>
          <p:cNvSpPr txBox="true"/>
          <p:nvPr/>
        </p:nvSpPr>
        <p:spPr>
          <a:xfrm rot="0">
            <a:off x="1091622" y="6432337"/>
            <a:ext cx="2352229" cy="371249"/>
          </a:xfrm>
          <a:prstGeom prst="rect">
            <a:avLst/>
          </a:prstGeom>
        </p:spPr>
        <p:txBody>
          <a:bodyPr anchor="t" rtlCol="false" tIns="0" lIns="0" bIns="0" rIns="0">
            <a:spAutoFit/>
          </a:bodyPr>
          <a:lstStyle/>
          <a:p>
            <a:pPr algn="l">
              <a:lnSpc>
                <a:spcPts val="3093"/>
              </a:lnSpc>
            </a:pPr>
            <a:r>
              <a:rPr lang="en-US" b="true" sz="2014">
                <a:solidFill>
                  <a:srgbClr val="343432"/>
                </a:solidFill>
                <a:latin typeface="Aptos Bold"/>
                <a:ea typeface="Aptos Bold"/>
                <a:cs typeface="Aptos Bold"/>
                <a:sym typeface="Aptos Bold"/>
              </a:rPr>
              <a:t>Scope 3 diagnostics</a:t>
            </a:r>
          </a:p>
        </p:txBody>
      </p:sp>
      <p:sp>
        <p:nvSpPr>
          <p:cNvPr name="TextBox 13" id="13"/>
          <p:cNvSpPr txBox="true"/>
          <p:nvPr/>
        </p:nvSpPr>
        <p:spPr>
          <a:xfrm rot="0">
            <a:off x="8955948" y="3616709"/>
            <a:ext cx="4935662" cy="371249"/>
          </a:xfrm>
          <a:prstGeom prst="rect">
            <a:avLst/>
          </a:prstGeom>
        </p:spPr>
        <p:txBody>
          <a:bodyPr anchor="t" rtlCol="false" tIns="0" lIns="0" bIns="0" rIns="0">
            <a:spAutoFit/>
          </a:bodyPr>
          <a:lstStyle/>
          <a:p>
            <a:pPr algn="l">
              <a:lnSpc>
                <a:spcPts val="3093"/>
              </a:lnSpc>
            </a:pPr>
            <a:r>
              <a:rPr lang="en-US" b="true" sz="2014">
                <a:solidFill>
                  <a:srgbClr val="343432"/>
                </a:solidFill>
                <a:latin typeface="Aptos Bold"/>
                <a:ea typeface="Aptos Bold"/>
                <a:cs typeface="Aptos Bold"/>
                <a:sym typeface="Aptos Bold"/>
              </a:rPr>
              <a:t>SBTi resubmission and validation support</a:t>
            </a:r>
          </a:p>
        </p:txBody>
      </p:sp>
      <p:sp>
        <p:nvSpPr>
          <p:cNvPr name="TextBox 14" id="14"/>
          <p:cNvSpPr txBox="true"/>
          <p:nvPr/>
        </p:nvSpPr>
        <p:spPr>
          <a:xfrm rot="0">
            <a:off x="8955948" y="3970287"/>
            <a:ext cx="6740700" cy="1970148"/>
          </a:xfrm>
          <a:prstGeom prst="rect">
            <a:avLst/>
          </a:prstGeom>
        </p:spPr>
        <p:txBody>
          <a:bodyPr anchor="t" rtlCol="false" tIns="0" lIns="0" bIns="0" rIns="0">
            <a:spAutoFit/>
          </a:bodyPr>
          <a:lstStyle/>
          <a:p>
            <a:pPr algn="l">
              <a:lnSpc>
                <a:spcPts val="3190"/>
              </a:lnSpc>
            </a:pPr>
            <a:r>
              <a:rPr lang="en-US" sz="1899">
                <a:solidFill>
                  <a:srgbClr val="000000"/>
                </a:solidFill>
                <a:latin typeface="Aptos"/>
                <a:ea typeface="Aptos"/>
                <a:cs typeface="Aptos"/>
                <a:sym typeface="Aptos"/>
              </a:rPr>
              <a:t>Getting targets approved or revalidated by SBTi is rarely a linear process, and often involves multiple feedback rounds. IMS supports your team throughout: compiling required documentation, responding to SBTi feedback, and adjusting targets where needed. </a:t>
            </a:r>
          </a:p>
        </p:txBody>
      </p:sp>
      <p:sp>
        <p:nvSpPr>
          <p:cNvPr name="TextBox 15" id="15"/>
          <p:cNvSpPr txBox="true"/>
          <p:nvPr/>
        </p:nvSpPr>
        <p:spPr>
          <a:xfrm rot="0">
            <a:off x="8955948" y="6924846"/>
            <a:ext cx="6669824" cy="1970180"/>
          </a:xfrm>
          <a:prstGeom prst="rect">
            <a:avLst/>
          </a:prstGeom>
        </p:spPr>
        <p:txBody>
          <a:bodyPr anchor="t" rtlCol="false" tIns="0" lIns="0" bIns="0" rIns="0">
            <a:spAutoFit/>
          </a:bodyPr>
          <a:lstStyle/>
          <a:p>
            <a:pPr algn="l">
              <a:lnSpc>
                <a:spcPts val="3190"/>
              </a:lnSpc>
            </a:pPr>
            <a:r>
              <a:rPr lang="en-US" sz="1899">
                <a:solidFill>
                  <a:srgbClr val="000000"/>
                </a:solidFill>
                <a:latin typeface="Aptos"/>
                <a:ea typeface="Aptos"/>
                <a:cs typeface="Aptos"/>
                <a:sym typeface="Aptos"/>
              </a:rPr>
              <a:t>IMS helps you connect Science Based Targets and net zero ambition with your strategy and financial planning, so that your targets are supported by a clear business plan.</a:t>
            </a:r>
          </a:p>
          <a:p>
            <a:pPr algn="l">
              <a:lnSpc>
                <a:spcPts val="3190"/>
              </a:lnSpc>
            </a:pPr>
          </a:p>
          <a:p>
            <a:pPr algn="l">
              <a:lnSpc>
                <a:spcPts val="3190"/>
              </a:lnSpc>
            </a:pPr>
          </a:p>
        </p:txBody>
      </p:sp>
      <p:sp>
        <p:nvSpPr>
          <p:cNvPr name="TextBox 16" id="16"/>
          <p:cNvSpPr txBox="true"/>
          <p:nvPr/>
        </p:nvSpPr>
        <p:spPr>
          <a:xfrm rot="0">
            <a:off x="1085974" y="6841255"/>
            <a:ext cx="6288081" cy="1170048"/>
          </a:xfrm>
          <a:prstGeom prst="rect">
            <a:avLst/>
          </a:prstGeom>
        </p:spPr>
        <p:txBody>
          <a:bodyPr anchor="t" rtlCol="false" tIns="0" lIns="0" bIns="0" rIns="0">
            <a:spAutoFit/>
          </a:bodyPr>
          <a:lstStyle/>
          <a:p>
            <a:pPr algn="l">
              <a:lnSpc>
                <a:spcPts val="3190"/>
              </a:lnSpc>
            </a:pPr>
            <a:r>
              <a:rPr lang="en-US" sz="1899">
                <a:solidFill>
                  <a:srgbClr val="000000"/>
                </a:solidFill>
                <a:latin typeface="Aptos"/>
                <a:ea typeface="Aptos"/>
                <a:cs typeface="Aptos"/>
                <a:sym typeface="Aptos"/>
              </a:rPr>
              <a:t>IMS can help you navigate the complexity of Scope 3: mapping your value chain, identifying relevant categories, and setting Scope 3 targets (if applicable).</a:t>
            </a:r>
          </a:p>
        </p:txBody>
      </p:sp>
      <p:sp>
        <p:nvSpPr>
          <p:cNvPr name="TextBox 17" id="17"/>
          <p:cNvSpPr txBox="true"/>
          <p:nvPr/>
        </p:nvSpPr>
        <p:spPr>
          <a:xfrm rot="0">
            <a:off x="1091622" y="4016197"/>
            <a:ext cx="6288081" cy="1570098"/>
          </a:xfrm>
          <a:prstGeom prst="rect">
            <a:avLst/>
          </a:prstGeom>
        </p:spPr>
        <p:txBody>
          <a:bodyPr anchor="t" rtlCol="false" tIns="0" lIns="0" bIns="0" rIns="0">
            <a:spAutoFit/>
          </a:bodyPr>
          <a:lstStyle/>
          <a:p>
            <a:pPr algn="l">
              <a:lnSpc>
                <a:spcPts val="3190"/>
              </a:lnSpc>
            </a:pPr>
            <a:r>
              <a:rPr lang="en-US" sz="1899">
                <a:solidFill>
                  <a:srgbClr val="000000"/>
                </a:solidFill>
                <a:latin typeface="Aptos"/>
                <a:ea typeface="Aptos"/>
                <a:cs typeface="Aptos"/>
                <a:sym typeface="Aptos"/>
              </a:rPr>
              <a:t>IMS can support you through the target review process: comparing your targets against the current SBTi criteria, assessing the need for updated targets and helping you navigate re-baselining.</a:t>
            </a:r>
          </a:p>
        </p:txBody>
      </p:sp>
      <p:grpSp>
        <p:nvGrpSpPr>
          <p:cNvPr name="Group 18" id="18"/>
          <p:cNvGrpSpPr/>
          <p:nvPr/>
        </p:nvGrpSpPr>
        <p:grpSpPr>
          <a:xfrm rot="0">
            <a:off x="0" y="9235703"/>
            <a:ext cx="1486297" cy="1051297"/>
            <a:chOff x="0" y="0"/>
            <a:chExt cx="2657221" cy="1879524"/>
          </a:xfrm>
        </p:grpSpPr>
        <p:sp>
          <p:nvSpPr>
            <p:cNvPr name="Freeform 19" id="19"/>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7"/>
              <a:stretch>
                <a:fillRect l="0" t="-12" r="0" b="-14"/>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F888D"/>
        </a:solidFill>
      </p:bgPr>
    </p:bg>
    <p:spTree>
      <p:nvGrpSpPr>
        <p:cNvPr id="1" name=""/>
        <p:cNvGrpSpPr/>
        <p:nvPr/>
      </p:nvGrpSpPr>
      <p:grpSpPr>
        <a:xfrm>
          <a:off x="0" y="0"/>
          <a:ext cx="0" cy="0"/>
          <a:chOff x="0" y="0"/>
          <a:chExt cx="0" cy="0"/>
        </a:xfrm>
      </p:grpSpPr>
      <p:grpSp>
        <p:nvGrpSpPr>
          <p:cNvPr name="Group 2" id="2"/>
          <p:cNvGrpSpPr/>
          <p:nvPr/>
        </p:nvGrpSpPr>
        <p:grpSpPr>
          <a:xfrm rot="2473800">
            <a:off x="10955245" y="4410046"/>
            <a:ext cx="8993505" cy="9696507"/>
            <a:chOff x="0" y="0"/>
            <a:chExt cx="11991340" cy="12928676"/>
          </a:xfrm>
        </p:grpSpPr>
        <p:sp>
          <p:nvSpPr>
            <p:cNvPr name="Freeform 3" id="3"/>
            <p:cNvSpPr/>
            <p:nvPr/>
          </p:nvSpPr>
          <p:spPr>
            <a:xfrm flipH="true" flipV="false" rot="0">
              <a:off x="0" y="0"/>
              <a:ext cx="11991340" cy="12928727"/>
            </a:xfrm>
            <a:custGeom>
              <a:avLst/>
              <a:gdLst/>
              <a:ahLst/>
              <a:cxnLst/>
              <a:rect r="r" b="b" t="t" l="l"/>
              <a:pathLst>
                <a:path h="12928727" w="11991340">
                  <a:moveTo>
                    <a:pt x="11991340" y="0"/>
                  </a:moveTo>
                  <a:lnTo>
                    <a:pt x="0" y="0"/>
                  </a:lnTo>
                  <a:lnTo>
                    <a:pt x="0" y="12928727"/>
                  </a:lnTo>
                  <a:lnTo>
                    <a:pt x="11991340" y="12928727"/>
                  </a:lnTo>
                  <a:lnTo>
                    <a:pt x="11991340" y="0"/>
                  </a:lnTo>
                  <a:close/>
                </a:path>
              </a:pathLst>
            </a:custGeom>
            <a:blipFill>
              <a:blip r:embed="rId3">
                <a:alphaModFix amt="56999"/>
              </a:blip>
              <a:stretch>
                <a:fillRect l="0" t="-22" r="0" b="-22"/>
              </a:stretch>
            </a:blipFill>
          </p:spPr>
        </p:sp>
      </p:grpSp>
      <p:grpSp>
        <p:nvGrpSpPr>
          <p:cNvPr name="Group 4" id="4"/>
          <p:cNvGrpSpPr/>
          <p:nvPr/>
        </p:nvGrpSpPr>
        <p:grpSpPr>
          <a:xfrm rot="-5400000">
            <a:off x="8836038" y="1541497"/>
            <a:ext cx="14682406" cy="5453634"/>
            <a:chOff x="0" y="0"/>
            <a:chExt cx="19576542" cy="7271512"/>
          </a:xfrm>
        </p:grpSpPr>
        <p:sp>
          <p:nvSpPr>
            <p:cNvPr name="Freeform 5" id="5"/>
            <p:cNvSpPr/>
            <p:nvPr/>
          </p:nvSpPr>
          <p:spPr>
            <a:xfrm flipH="false" flipV="false" rot="0">
              <a:off x="0" y="0"/>
              <a:ext cx="19576542" cy="7271512"/>
            </a:xfrm>
            <a:custGeom>
              <a:avLst/>
              <a:gdLst/>
              <a:ahLst/>
              <a:cxnLst/>
              <a:rect r="r" b="b" t="t" l="l"/>
              <a:pathLst>
                <a:path h="7271512" w="19576542">
                  <a:moveTo>
                    <a:pt x="0" y="0"/>
                  </a:moveTo>
                  <a:lnTo>
                    <a:pt x="19576542" y="0"/>
                  </a:lnTo>
                  <a:lnTo>
                    <a:pt x="19576542" y="7271512"/>
                  </a:lnTo>
                  <a:lnTo>
                    <a:pt x="0" y="7271512"/>
                  </a:lnTo>
                  <a:lnTo>
                    <a:pt x="0" y="0"/>
                  </a:lnTo>
                  <a:close/>
                </a:path>
              </a:pathLst>
            </a:custGeom>
            <a:blipFill>
              <a:blip r:embed="rId4"/>
              <a:stretch>
                <a:fillRect l="0" t="-44578" r="0" b="-44578"/>
              </a:stretch>
            </a:blipFill>
          </p:spPr>
        </p:sp>
      </p:grpSp>
      <p:grpSp>
        <p:nvGrpSpPr>
          <p:cNvPr name="Group 6" id="6"/>
          <p:cNvGrpSpPr/>
          <p:nvPr/>
        </p:nvGrpSpPr>
        <p:grpSpPr>
          <a:xfrm rot="0">
            <a:off x="1505369" y="1960226"/>
            <a:ext cx="1841687" cy="1841678"/>
            <a:chOff x="0" y="0"/>
            <a:chExt cx="2455583" cy="2455570"/>
          </a:xfrm>
        </p:grpSpPr>
        <p:sp>
          <p:nvSpPr>
            <p:cNvPr name="Freeform 7" id="7"/>
            <p:cNvSpPr/>
            <p:nvPr/>
          </p:nvSpPr>
          <p:spPr>
            <a:xfrm flipH="false" flipV="false" rot="0">
              <a:off x="0" y="0"/>
              <a:ext cx="2455545" cy="2455545"/>
            </a:xfrm>
            <a:custGeom>
              <a:avLst/>
              <a:gdLst/>
              <a:ahLst/>
              <a:cxnLst/>
              <a:rect r="r" b="b" t="t" l="l"/>
              <a:pathLst>
                <a:path h="2455545" w="2455545">
                  <a:moveTo>
                    <a:pt x="0" y="0"/>
                  </a:moveTo>
                  <a:lnTo>
                    <a:pt x="2455545" y="0"/>
                  </a:lnTo>
                  <a:lnTo>
                    <a:pt x="2455545" y="2455545"/>
                  </a:lnTo>
                  <a:lnTo>
                    <a:pt x="0" y="2455545"/>
                  </a:lnTo>
                  <a:close/>
                </a:path>
              </a:pathLst>
            </a:custGeom>
            <a:blipFill>
              <a:blip r:embed="rId5"/>
              <a:stretch>
                <a:fillRect l="0" t="-1571" r="-1" b="-1572"/>
              </a:stretch>
            </a:blipFill>
          </p:spPr>
        </p:sp>
      </p:grpSp>
      <p:grpSp>
        <p:nvGrpSpPr>
          <p:cNvPr name="Group 8" id="8"/>
          <p:cNvGrpSpPr/>
          <p:nvPr/>
        </p:nvGrpSpPr>
        <p:grpSpPr>
          <a:xfrm rot="0">
            <a:off x="1511713" y="6691696"/>
            <a:ext cx="1841687" cy="1841678"/>
            <a:chOff x="0" y="0"/>
            <a:chExt cx="2455583" cy="2455570"/>
          </a:xfrm>
        </p:grpSpPr>
        <p:sp>
          <p:nvSpPr>
            <p:cNvPr name="Freeform 9" id="9"/>
            <p:cNvSpPr/>
            <p:nvPr/>
          </p:nvSpPr>
          <p:spPr>
            <a:xfrm flipH="false" flipV="false" rot="0">
              <a:off x="0" y="0"/>
              <a:ext cx="2455545" cy="2455545"/>
            </a:xfrm>
            <a:custGeom>
              <a:avLst/>
              <a:gdLst/>
              <a:ahLst/>
              <a:cxnLst/>
              <a:rect r="r" b="b" t="t" l="l"/>
              <a:pathLst>
                <a:path h="2455545" w="2455545">
                  <a:moveTo>
                    <a:pt x="0" y="0"/>
                  </a:moveTo>
                  <a:lnTo>
                    <a:pt x="2455545" y="0"/>
                  </a:lnTo>
                  <a:lnTo>
                    <a:pt x="2455545" y="2455545"/>
                  </a:lnTo>
                  <a:lnTo>
                    <a:pt x="0" y="2455545"/>
                  </a:lnTo>
                  <a:close/>
                </a:path>
              </a:pathLst>
            </a:custGeom>
            <a:blipFill>
              <a:blip r:embed="rId6"/>
              <a:stretch>
                <a:fillRect l="0" t="-12557" r="0" b="-12557"/>
              </a:stretch>
            </a:blipFill>
          </p:spPr>
        </p:sp>
      </p:grpSp>
      <p:grpSp>
        <p:nvGrpSpPr>
          <p:cNvPr name="Group 10" id="10"/>
          <p:cNvGrpSpPr/>
          <p:nvPr/>
        </p:nvGrpSpPr>
        <p:grpSpPr>
          <a:xfrm rot="0">
            <a:off x="0" y="9235703"/>
            <a:ext cx="1486297" cy="1051297"/>
            <a:chOff x="0" y="0"/>
            <a:chExt cx="2657221" cy="1879524"/>
          </a:xfrm>
        </p:grpSpPr>
        <p:sp>
          <p:nvSpPr>
            <p:cNvPr name="Freeform 11" id="11"/>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7"/>
              <a:stretch>
                <a:fillRect l="0" t="-12" r="0" b="-14"/>
              </a:stretch>
            </a:blipFill>
          </p:spPr>
        </p:sp>
      </p:grpSp>
      <p:sp>
        <p:nvSpPr>
          <p:cNvPr name="TextBox 12" id="12"/>
          <p:cNvSpPr txBox="true"/>
          <p:nvPr/>
        </p:nvSpPr>
        <p:spPr>
          <a:xfrm rot="0">
            <a:off x="1028700" y="833142"/>
            <a:ext cx="5775871" cy="843765"/>
          </a:xfrm>
          <a:prstGeom prst="rect">
            <a:avLst/>
          </a:prstGeom>
        </p:spPr>
        <p:txBody>
          <a:bodyPr anchor="t" rtlCol="false" tIns="0" lIns="0" bIns="0" rIns="0">
            <a:spAutoFit/>
          </a:bodyPr>
          <a:lstStyle/>
          <a:p>
            <a:pPr algn="l">
              <a:lnSpc>
                <a:spcPts val="6557"/>
              </a:lnSpc>
            </a:pPr>
            <a:r>
              <a:rPr lang="en-US" b="true" sz="5814">
                <a:solidFill>
                  <a:srgbClr val="FFFFFF"/>
                </a:solidFill>
                <a:latin typeface="Aptos Bold"/>
                <a:ea typeface="Aptos Bold"/>
                <a:cs typeface="Aptos Bold"/>
                <a:sym typeface="Aptos Bold"/>
              </a:rPr>
              <a:t>Meet the experts </a:t>
            </a:r>
          </a:p>
        </p:txBody>
      </p:sp>
      <p:sp>
        <p:nvSpPr>
          <p:cNvPr name="TextBox 13" id="13"/>
          <p:cNvSpPr txBox="true"/>
          <p:nvPr/>
        </p:nvSpPr>
        <p:spPr>
          <a:xfrm rot="0">
            <a:off x="3505514" y="4177379"/>
            <a:ext cx="11347837" cy="2044420"/>
          </a:xfrm>
          <a:prstGeom prst="rect">
            <a:avLst/>
          </a:prstGeom>
        </p:spPr>
        <p:txBody>
          <a:bodyPr anchor="t" rtlCol="false" tIns="0" lIns="0" bIns="0" rIns="0">
            <a:spAutoFit/>
          </a:bodyPr>
          <a:lstStyle/>
          <a:p>
            <a:pPr algn="l">
              <a:lnSpc>
                <a:spcPts val="4267"/>
              </a:lnSpc>
            </a:pPr>
            <a:r>
              <a:rPr lang="en-US" b="true" sz="2799">
                <a:solidFill>
                  <a:srgbClr val="FFFFFF"/>
                </a:solidFill>
                <a:latin typeface="Aptos Bold"/>
                <a:ea typeface="Aptos Bold"/>
                <a:cs typeface="Aptos Bold"/>
                <a:sym typeface="Aptos Bold"/>
              </a:rPr>
              <a:t>Mike Tournier </a:t>
            </a:r>
          </a:p>
          <a:p>
            <a:pPr algn="l">
              <a:lnSpc>
                <a:spcPts val="3046"/>
              </a:lnSpc>
            </a:pPr>
            <a:r>
              <a:rPr lang="en-US" sz="2000">
                <a:solidFill>
                  <a:srgbClr val="FFFFFF"/>
                </a:solidFill>
                <a:latin typeface="Aptos"/>
                <a:ea typeface="Aptos"/>
                <a:cs typeface="Aptos"/>
                <a:sym typeface="Aptos"/>
              </a:rPr>
              <a:t>With extens</a:t>
            </a:r>
            <a:r>
              <a:rPr lang="en-US" sz="2000">
                <a:solidFill>
                  <a:srgbClr val="FFFFFF"/>
                </a:solidFill>
                <a:latin typeface="Aptos"/>
                <a:ea typeface="Aptos"/>
                <a:cs typeface="Aptos"/>
                <a:sym typeface="Aptos"/>
              </a:rPr>
              <a:t>ive experience in Environmental Services and Carbon Management, Mike helps businesses large and small to transition to a net-zero future. He has a deep understanding of the regulatory and voluntary frameworks businesses must navigate, including TCFD, ESOS, Carbon Border Adjustment Mechanism, SECR, Green labeling, CDP and SBTi.</a:t>
            </a:r>
          </a:p>
        </p:txBody>
      </p:sp>
      <p:sp>
        <p:nvSpPr>
          <p:cNvPr name="TextBox 14" id="14"/>
          <p:cNvSpPr txBox="true"/>
          <p:nvPr/>
        </p:nvSpPr>
        <p:spPr>
          <a:xfrm rot="0">
            <a:off x="3505514" y="1874501"/>
            <a:ext cx="10924394" cy="2044437"/>
          </a:xfrm>
          <a:prstGeom prst="rect">
            <a:avLst/>
          </a:prstGeom>
        </p:spPr>
        <p:txBody>
          <a:bodyPr anchor="t" rtlCol="false" tIns="0" lIns="0" bIns="0" rIns="0">
            <a:spAutoFit/>
          </a:bodyPr>
          <a:lstStyle/>
          <a:p>
            <a:pPr algn="l">
              <a:lnSpc>
                <a:spcPts val="4267"/>
              </a:lnSpc>
            </a:pPr>
            <a:r>
              <a:rPr lang="en-US" b="true" sz="2799">
                <a:solidFill>
                  <a:srgbClr val="FFFFFF"/>
                </a:solidFill>
                <a:latin typeface="Aptos Bold"/>
                <a:ea typeface="Aptos Bold"/>
                <a:cs typeface="Aptos Bold"/>
                <a:sym typeface="Aptos Bold"/>
              </a:rPr>
              <a:t>Graham Sprigg FRSA</a:t>
            </a:r>
          </a:p>
          <a:p>
            <a:pPr algn="l">
              <a:lnSpc>
                <a:spcPts val="3046"/>
              </a:lnSpc>
            </a:pPr>
            <a:r>
              <a:rPr lang="en-US" sz="2000">
                <a:solidFill>
                  <a:srgbClr val="FFFFFF"/>
                </a:solidFill>
                <a:latin typeface="Aptos"/>
                <a:ea typeface="Aptos"/>
                <a:cs typeface="Aptos"/>
                <a:sym typeface="Aptos"/>
              </a:rPr>
              <a:t>Founder of IMS Consulting, with 35 years of experience in the field. Applying his expertise, he supports major companies across Europe and North America, helping them integrate sustainable practices and improve the transparency of their environmental actions.</a:t>
            </a:r>
          </a:p>
          <a:p>
            <a:pPr algn="l">
              <a:lnSpc>
                <a:spcPts val="3046"/>
              </a:lnSpc>
            </a:pPr>
          </a:p>
        </p:txBody>
      </p:sp>
      <p:sp>
        <p:nvSpPr>
          <p:cNvPr name="TextBox 15" id="15"/>
          <p:cNvSpPr txBox="true"/>
          <p:nvPr/>
        </p:nvSpPr>
        <p:spPr>
          <a:xfrm rot="0">
            <a:off x="3505514" y="6488954"/>
            <a:ext cx="10809999" cy="2044420"/>
          </a:xfrm>
          <a:prstGeom prst="rect">
            <a:avLst/>
          </a:prstGeom>
        </p:spPr>
        <p:txBody>
          <a:bodyPr anchor="t" rtlCol="false" tIns="0" lIns="0" bIns="0" rIns="0">
            <a:spAutoFit/>
          </a:bodyPr>
          <a:lstStyle/>
          <a:p>
            <a:pPr algn="l">
              <a:lnSpc>
                <a:spcPts val="4267"/>
              </a:lnSpc>
            </a:pPr>
            <a:r>
              <a:rPr lang="en-US" b="true" sz="2799">
                <a:solidFill>
                  <a:srgbClr val="FFFFFF"/>
                </a:solidFill>
                <a:latin typeface="Aptos Bold"/>
                <a:ea typeface="Aptos Bold"/>
                <a:cs typeface="Aptos Bold"/>
                <a:sym typeface="Aptos Bold"/>
              </a:rPr>
              <a:t>Andrew Prosser</a:t>
            </a:r>
          </a:p>
          <a:p>
            <a:pPr algn="l">
              <a:lnSpc>
                <a:spcPts val="3046"/>
              </a:lnSpc>
            </a:pPr>
            <a:r>
              <a:rPr lang="en-US" sz="2000">
                <a:solidFill>
                  <a:srgbClr val="FFFFFF"/>
                </a:solidFill>
                <a:latin typeface="Aptos"/>
                <a:ea typeface="Aptos"/>
                <a:cs typeface="Aptos"/>
                <a:sym typeface="Aptos"/>
              </a:rPr>
              <a:t>Andrew is an expert on carbon and other environmental impacts. He helps companies reduce and manage their climate impacts, and to develop robust Science-Based Targets and environmental strategies. He has a strong track record of challenging business and government to do better, having worked across most sectors.</a:t>
            </a:r>
          </a:p>
        </p:txBody>
      </p:sp>
      <p:grpSp>
        <p:nvGrpSpPr>
          <p:cNvPr name="Group 16" id="16"/>
          <p:cNvGrpSpPr/>
          <p:nvPr/>
        </p:nvGrpSpPr>
        <p:grpSpPr>
          <a:xfrm rot="0">
            <a:off x="1505369" y="4321613"/>
            <a:ext cx="1841687" cy="1841678"/>
            <a:chOff x="0" y="0"/>
            <a:chExt cx="2455583" cy="2455570"/>
          </a:xfrm>
        </p:grpSpPr>
        <p:sp>
          <p:nvSpPr>
            <p:cNvPr name="Freeform 17" id="17"/>
            <p:cNvSpPr/>
            <p:nvPr/>
          </p:nvSpPr>
          <p:spPr>
            <a:xfrm flipH="false" flipV="false" rot="0">
              <a:off x="0" y="0"/>
              <a:ext cx="2455545" cy="2455545"/>
            </a:xfrm>
            <a:custGeom>
              <a:avLst/>
              <a:gdLst/>
              <a:ahLst/>
              <a:cxnLst/>
              <a:rect r="r" b="b" t="t" l="l"/>
              <a:pathLst>
                <a:path h="2455545" w="2455545">
                  <a:moveTo>
                    <a:pt x="0" y="0"/>
                  </a:moveTo>
                  <a:lnTo>
                    <a:pt x="2455545" y="0"/>
                  </a:lnTo>
                  <a:lnTo>
                    <a:pt x="2455545" y="2455545"/>
                  </a:lnTo>
                  <a:lnTo>
                    <a:pt x="0" y="2455545"/>
                  </a:lnTo>
                  <a:close/>
                </a:path>
              </a:pathLst>
            </a:custGeom>
            <a:blipFill>
              <a:blip r:embed="rId8"/>
              <a:stretch>
                <a:fillRect l="0" t="-4846" r="0" b="-4846"/>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F888D"/>
        </a:solidFill>
      </p:bgPr>
    </p:bg>
    <p:spTree>
      <p:nvGrpSpPr>
        <p:cNvPr id="1" name=""/>
        <p:cNvGrpSpPr/>
        <p:nvPr/>
      </p:nvGrpSpPr>
      <p:grpSpPr>
        <a:xfrm>
          <a:off x="0" y="0"/>
          <a:ext cx="0" cy="0"/>
          <a:chOff x="0" y="0"/>
          <a:chExt cx="0" cy="0"/>
        </a:xfrm>
      </p:grpSpPr>
      <p:sp>
        <p:nvSpPr>
          <p:cNvPr name="TextBox 2" id="2"/>
          <p:cNvSpPr txBox="true"/>
          <p:nvPr/>
        </p:nvSpPr>
        <p:spPr>
          <a:xfrm rot="0">
            <a:off x="1028700" y="823617"/>
            <a:ext cx="3851970" cy="822885"/>
          </a:xfrm>
          <a:prstGeom prst="rect">
            <a:avLst/>
          </a:prstGeom>
        </p:spPr>
        <p:txBody>
          <a:bodyPr anchor="t" rtlCol="false" tIns="0" lIns="0" bIns="0" rIns="0">
            <a:spAutoFit/>
          </a:bodyPr>
          <a:lstStyle/>
          <a:p>
            <a:pPr algn="l">
              <a:lnSpc>
                <a:spcPts val="6332"/>
              </a:lnSpc>
            </a:pPr>
            <a:r>
              <a:rPr lang="en-US" b="true" sz="5614">
                <a:solidFill>
                  <a:srgbClr val="FFFFFF"/>
                </a:solidFill>
                <a:latin typeface="Aptos Bold"/>
                <a:ea typeface="Aptos Bold"/>
                <a:cs typeface="Aptos Bold"/>
                <a:sym typeface="Aptos Bold"/>
              </a:rPr>
              <a:t>Appendices</a:t>
            </a:r>
          </a:p>
        </p:txBody>
      </p:sp>
      <p:grpSp>
        <p:nvGrpSpPr>
          <p:cNvPr name="Group 3" id="3"/>
          <p:cNvGrpSpPr/>
          <p:nvPr/>
        </p:nvGrpSpPr>
        <p:grpSpPr>
          <a:xfrm rot="0">
            <a:off x="0" y="9235703"/>
            <a:ext cx="1486297" cy="1051297"/>
            <a:chOff x="0" y="0"/>
            <a:chExt cx="2657221" cy="1879524"/>
          </a:xfrm>
        </p:grpSpPr>
        <p:sp>
          <p:nvSpPr>
            <p:cNvPr name="Freeform 4" id="4"/>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2"/>
              <a:stretch>
                <a:fillRect l="0" t="-12" r="0" b="-14"/>
              </a:stretch>
            </a:blipFill>
          </p:spPr>
        </p:sp>
      </p:grpSp>
      <p:sp>
        <p:nvSpPr>
          <p:cNvPr name="TextBox 5" id="5"/>
          <p:cNvSpPr txBox="true"/>
          <p:nvPr/>
        </p:nvSpPr>
        <p:spPr>
          <a:xfrm rot="0">
            <a:off x="743148" y="2136757"/>
            <a:ext cx="15897595" cy="891462"/>
          </a:xfrm>
          <a:prstGeom prst="rect">
            <a:avLst/>
          </a:prstGeom>
        </p:spPr>
        <p:txBody>
          <a:bodyPr anchor="t" rtlCol="false" tIns="0" lIns="0" bIns="0" rIns="0">
            <a:spAutoFit/>
          </a:bodyPr>
          <a:lstStyle/>
          <a:p>
            <a:pPr algn="l" marL="519889" indent="-259945" lvl="1">
              <a:lnSpc>
                <a:spcPts val="3669"/>
              </a:lnSpc>
              <a:buFont typeface="Arial"/>
              <a:buChar char="•"/>
            </a:pPr>
            <a:r>
              <a:rPr lang="en-US" b="true" sz="2408">
                <a:solidFill>
                  <a:srgbClr val="FFFFFF"/>
                </a:solidFill>
                <a:latin typeface="Aptos Bold"/>
                <a:ea typeface="Aptos Bold"/>
                <a:cs typeface="Aptos Bold"/>
                <a:sym typeface="Aptos Bold"/>
              </a:rPr>
              <a:t>Appendix 1: An overview of SBTi standards - how they evolved over time and current standards</a:t>
            </a:r>
          </a:p>
          <a:p>
            <a:pPr algn="l" marL="519889" indent="-259945" lvl="1">
              <a:lnSpc>
                <a:spcPts val="3670"/>
              </a:lnSpc>
              <a:buFont typeface="Arial"/>
              <a:buChar char="•"/>
            </a:pPr>
            <a:r>
              <a:rPr lang="en-US" b="true" sz="2408">
                <a:solidFill>
                  <a:srgbClr val="FFFFFF"/>
                </a:solidFill>
                <a:latin typeface="Aptos Bold"/>
                <a:ea typeface="Aptos Bold"/>
                <a:cs typeface="Aptos Bold"/>
                <a:sym typeface="Aptos Bold"/>
              </a:rPr>
              <a:t>Appendix 2: Early SBTi criteria vs current requirements</a:t>
            </a:r>
          </a:p>
        </p:txBody>
      </p:sp>
      <p:grpSp>
        <p:nvGrpSpPr>
          <p:cNvPr name="Group 6" id="6"/>
          <p:cNvGrpSpPr/>
          <p:nvPr/>
        </p:nvGrpSpPr>
        <p:grpSpPr>
          <a:xfrm rot="0">
            <a:off x="-1374318" y="2966475"/>
            <a:ext cx="8993505" cy="9696507"/>
            <a:chOff x="0" y="0"/>
            <a:chExt cx="11991340" cy="12928676"/>
          </a:xfrm>
        </p:grpSpPr>
        <p:sp>
          <p:nvSpPr>
            <p:cNvPr name="Freeform 7" id="7"/>
            <p:cNvSpPr/>
            <p:nvPr/>
          </p:nvSpPr>
          <p:spPr>
            <a:xfrm flipH="false" flipV="false" rot="0">
              <a:off x="0" y="0"/>
              <a:ext cx="11991340" cy="12928727"/>
            </a:xfrm>
            <a:custGeom>
              <a:avLst/>
              <a:gdLst/>
              <a:ahLst/>
              <a:cxnLst/>
              <a:rect r="r" b="b" t="t" l="l"/>
              <a:pathLst>
                <a:path h="12928727" w="11991340">
                  <a:moveTo>
                    <a:pt x="0" y="0"/>
                  </a:moveTo>
                  <a:lnTo>
                    <a:pt x="11991340" y="0"/>
                  </a:lnTo>
                  <a:lnTo>
                    <a:pt x="11991340" y="12928727"/>
                  </a:lnTo>
                  <a:lnTo>
                    <a:pt x="0" y="12928727"/>
                  </a:lnTo>
                  <a:lnTo>
                    <a:pt x="0" y="0"/>
                  </a:lnTo>
                  <a:close/>
                </a:path>
              </a:pathLst>
            </a:custGeom>
            <a:blipFill>
              <a:blip r:embed="rId3">
                <a:alphaModFix amt="40999"/>
              </a:blip>
              <a:stretch>
                <a:fillRect l="0" t="-22" r="0" b="-22"/>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1028700" y="511373"/>
            <a:ext cx="16692232" cy="1622983"/>
          </a:xfrm>
          <a:prstGeom prst="rect">
            <a:avLst/>
          </a:prstGeom>
        </p:spPr>
        <p:txBody>
          <a:bodyPr anchor="t" rtlCol="false" tIns="0" lIns="0" bIns="0" rIns="0">
            <a:spAutoFit/>
          </a:bodyPr>
          <a:lstStyle/>
          <a:p>
            <a:pPr algn="l">
              <a:lnSpc>
                <a:spcPts val="6327"/>
              </a:lnSpc>
            </a:pPr>
            <a:r>
              <a:rPr lang="en-US" b="true" sz="5609">
                <a:solidFill>
                  <a:srgbClr val="145A5D"/>
                </a:solidFill>
                <a:latin typeface="Aptos Bold"/>
                <a:ea typeface="Aptos Bold"/>
                <a:cs typeface="Aptos Bold"/>
                <a:sym typeface="Aptos Bold"/>
              </a:rPr>
              <a:t>Appendix 1: An overview of SBTi standards - how they evolved over time</a:t>
            </a:r>
          </a:p>
        </p:txBody>
      </p:sp>
      <p:sp>
        <p:nvSpPr>
          <p:cNvPr name="TextBox 3" id="3"/>
          <p:cNvSpPr txBox="true"/>
          <p:nvPr/>
        </p:nvSpPr>
        <p:spPr>
          <a:xfrm rot="0">
            <a:off x="1028700" y="2215256"/>
            <a:ext cx="16108280" cy="845363"/>
          </a:xfrm>
          <a:prstGeom prst="rect">
            <a:avLst/>
          </a:prstGeom>
        </p:spPr>
        <p:txBody>
          <a:bodyPr anchor="t" rtlCol="false" tIns="0" lIns="0" bIns="0" rIns="0">
            <a:spAutoFit/>
          </a:bodyPr>
          <a:lstStyle/>
          <a:p>
            <a:pPr algn="just">
              <a:lnSpc>
                <a:spcPts val="3477"/>
              </a:lnSpc>
            </a:pPr>
            <a:r>
              <a:rPr lang="en-US" sz="2070">
                <a:solidFill>
                  <a:srgbClr val="145A5D"/>
                </a:solidFill>
                <a:latin typeface="Aptos"/>
                <a:ea typeface="Aptos"/>
                <a:cs typeface="Aptos"/>
                <a:sym typeface="Aptos"/>
              </a:rPr>
              <a:t>Over the years, the SBTi has subsequently updated its criteria to remain aligned with current scientific understanding. Below is a simplified overview of the evolution of the SBTi standards, current versions and upcoming updates. </a:t>
            </a:r>
          </a:p>
        </p:txBody>
      </p:sp>
      <p:grpSp>
        <p:nvGrpSpPr>
          <p:cNvPr name="Group 4" id="4"/>
          <p:cNvGrpSpPr/>
          <p:nvPr/>
        </p:nvGrpSpPr>
        <p:grpSpPr>
          <a:xfrm rot="0">
            <a:off x="567068" y="3469407"/>
            <a:ext cx="17153864" cy="3356424"/>
            <a:chOff x="0" y="0"/>
            <a:chExt cx="22871818" cy="4475232"/>
          </a:xfrm>
        </p:grpSpPr>
        <p:sp>
          <p:nvSpPr>
            <p:cNvPr name="AutoShape 5" id="5"/>
            <p:cNvSpPr/>
            <p:nvPr/>
          </p:nvSpPr>
          <p:spPr>
            <a:xfrm>
              <a:off x="2676044" y="2212566"/>
              <a:ext cx="17435772" cy="0"/>
            </a:xfrm>
            <a:prstGeom prst="line">
              <a:avLst/>
            </a:prstGeom>
            <a:ln cap="flat" w="50800">
              <a:solidFill>
                <a:srgbClr val="1F888D"/>
              </a:solidFill>
              <a:prstDash val="solid"/>
              <a:headEnd type="none" len="sm" w="sm"/>
              <a:tailEnd type="none" len="sm" w="sm"/>
            </a:ln>
          </p:spPr>
        </p:sp>
        <p:grpSp>
          <p:nvGrpSpPr>
            <p:cNvPr name="Group 6" id="6"/>
            <p:cNvGrpSpPr/>
            <p:nvPr/>
          </p:nvGrpSpPr>
          <p:grpSpPr>
            <a:xfrm rot="0">
              <a:off x="2099227" y="1924158"/>
              <a:ext cx="576817" cy="57681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1F888D"/>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9" id="9"/>
            <p:cNvGrpSpPr/>
            <p:nvPr/>
          </p:nvGrpSpPr>
          <p:grpSpPr>
            <a:xfrm rot="0">
              <a:off x="7855446" y="1974257"/>
              <a:ext cx="576817" cy="57681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1F888D"/>
                </a:solidFill>
                <a:prstDash val="solid"/>
                <a:miter/>
              </a:ln>
            </p:spPr>
          </p:sp>
          <p:sp>
            <p:nvSpPr>
              <p:cNvPr name="TextBox 11" id="11"/>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2" id="12"/>
            <p:cNvGrpSpPr/>
            <p:nvPr/>
          </p:nvGrpSpPr>
          <p:grpSpPr>
            <a:xfrm rot="0">
              <a:off x="13839427" y="1924158"/>
              <a:ext cx="576817" cy="576817"/>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1F888D"/>
                </a:solidFill>
                <a:prstDash val="solid"/>
                <a:miter/>
              </a:ln>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5" id="15"/>
            <p:cNvGrpSpPr/>
            <p:nvPr/>
          </p:nvGrpSpPr>
          <p:grpSpPr>
            <a:xfrm rot="0">
              <a:off x="19823407" y="1924158"/>
              <a:ext cx="576817" cy="576817"/>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66675" cap="sq">
                <a:solidFill>
                  <a:srgbClr val="1F888D"/>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18" id="18"/>
            <p:cNvSpPr txBox="true"/>
            <p:nvPr/>
          </p:nvSpPr>
          <p:spPr>
            <a:xfrm rot="0">
              <a:off x="0" y="2631150"/>
              <a:ext cx="4775271" cy="1844082"/>
            </a:xfrm>
            <a:prstGeom prst="rect">
              <a:avLst/>
            </a:prstGeom>
          </p:spPr>
          <p:txBody>
            <a:bodyPr anchor="t" rtlCol="false" tIns="0" lIns="0" bIns="0" rIns="0">
              <a:spAutoFit/>
            </a:bodyPr>
            <a:lstStyle/>
            <a:p>
              <a:pPr algn="ctr">
                <a:lnSpc>
                  <a:spcPts val="3191"/>
                </a:lnSpc>
              </a:pPr>
              <a:r>
                <a:rPr lang="en-US" sz="1899" b="true">
                  <a:solidFill>
                    <a:srgbClr val="145A5D"/>
                  </a:solidFill>
                  <a:latin typeface="Aptos Bold"/>
                  <a:ea typeface="Aptos Bold"/>
                  <a:cs typeface="Aptos Bold"/>
                  <a:sym typeface="Aptos Bold"/>
                </a:rPr>
                <a:t>2015 - 2021</a:t>
              </a:r>
            </a:p>
            <a:p>
              <a:pPr algn="ctr">
                <a:lnSpc>
                  <a:spcPts val="1899"/>
                </a:lnSpc>
              </a:pPr>
              <a:r>
                <a:rPr lang="en-US" sz="1899">
                  <a:solidFill>
                    <a:srgbClr val="000000"/>
                  </a:solidFill>
                  <a:latin typeface="Aptos"/>
                  <a:ea typeface="Aptos"/>
                  <a:cs typeface="Aptos"/>
                  <a:sym typeface="Aptos"/>
                </a:rPr>
                <a:t>Early versions of the corporate standards, included near-term and long-term targets in the same standard</a:t>
              </a:r>
            </a:p>
          </p:txBody>
        </p:sp>
        <p:sp>
          <p:nvSpPr>
            <p:cNvPr name="TextBox 19" id="19"/>
            <p:cNvSpPr txBox="true"/>
            <p:nvPr/>
          </p:nvSpPr>
          <p:spPr>
            <a:xfrm rot="0">
              <a:off x="5383852" y="-85725"/>
              <a:ext cx="5520005" cy="1844082"/>
            </a:xfrm>
            <a:prstGeom prst="rect">
              <a:avLst/>
            </a:prstGeom>
          </p:spPr>
          <p:txBody>
            <a:bodyPr anchor="t" rtlCol="false" tIns="0" lIns="0" bIns="0" rIns="0">
              <a:spAutoFit/>
            </a:bodyPr>
            <a:lstStyle/>
            <a:p>
              <a:pPr algn="ctr">
                <a:lnSpc>
                  <a:spcPts val="3191"/>
                </a:lnSpc>
              </a:pPr>
              <a:r>
                <a:rPr lang="en-US" sz="1899" b="true">
                  <a:solidFill>
                    <a:srgbClr val="145A5D"/>
                  </a:solidFill>
                  <a:latin typeface="Aptos Bold"/>
                  <a:ea typeface="Aptos Bold"/>
                  <a:cs typeface="Aptos Bold"/>
                  <a:sym typeface="Aptos Bold"/>
                </a:rPr>
                <a:t>2021 - onward</a:t>
              </a:r>
            </a:p>
            <a:p>
              <a:pPr algn="ctr">
                <a:lnSpc>
                  <a:spcPts val="1899"/>
                </a:lnSpc>
              </a:pPr>
              <a:r>
                <a:rPr lang="en-US" sz="1899">
                  <a:solidFill>
                    <a:srgbClr val="000000"/>
                  </a:solidFill>
                  <a:latin typeface="Aptos"/>
                  <a:ea typeface="Aptos"/>
                  <a:cs typeface="Aptos"/>
                  <a:sym typeface="Aptos"/>
                </a:rPr>
                <a:t>Subsequent versions of the corporate Standards separated in the Near-term Criteria (current version: v5.3) and Net-Zero Standard (current version v1.3)</a:t>
              </a:r>
            </a:p>
          </p:txBody>
        </p:sp>
        <p:sp>
          <p:nvSpPr>
            <p:cNvPr name="TextBox 20" id="20"/>
            <p:cNvSpPr txBox="true"/>
            <p:nvPr/>
          </p:nvSpPr>
          <p:spPr>
            <a:xfrm rot="0">
              <a:off x="11367833" y="2631150"/>
              <a:ext cx="5520005" cy="1844082"/>
            </a:xfrm>
            <a:prstGeom prst="rect">
              <a:avLst/>
            </a:prstGeom>
          </p:spPr>
          <p:txBody>
            <a:bodyPr anchor="t" rtlCol="false" tIns="0" lIns="0" bIns="0" rIns="0">
              <a:spAutoFit/>
            </a:bodyPr>
            <a:lstStyle/>
            <a:p>
              <a:pPr algn="ctr">
                <a:lnSpc>
                  <a:spcPts val="3191"/>
                </a:lnSpc>
              </a:pPr>
              <a:r>
                <a:rPr lang="en-US" sz="1899" b="true">
                  <a:solidFill>
                    <a:srgbClr val="145A5D"/>
                  </a:solidFill>
                  <a:latin typeface="Aptos Bold"/>
                  <a:ea typeface="Aptos Bold"/>
                  <a:cs typeface="Aptos Bold"/>
                  <a:sym typeface="Aptos Bold"/>
                </a:rPr>
                <a:t>2022 - onward</a:t>
              </a:r>
            </a:p>
            <a:p>
              <a:pPr algn="ctr">
                <a:lnSpc>
                  <a:spcPts val="1899"/>
                </a:lnSpc>
              </a:pPr>
              <a:r>
                <a:rPr lang="en-US" sz="1899">
                  <a:solidFill>
                    <a:srgbClr val="000000"/>
                  </a:solidFill>
                  <a:latin typeface="Aptos"/>
                  <a:ea typeface="Aptos"/>
                  <a:cs typeface="Aptos"/>
                  <a:sym typeface="Aptos"/>
                </a:rPr>
                <a:t>Introduction and then tightening of FLAG (Forest, Land and Agriculture) guidance, and other sector-specific guidance.</a:t>
              </a:r>
            </a:p>
          </p:txBody>
        </p:sp>
        <p:sp>
          <p:nvSpPr>
            <p:cNvPr name="TextBox 21" id="21"/>
            <p:cNvSpPr txBox="true"/>
            <p:nvPr/>
          </p:nvSpPr>
          <p:spPr>
            <a:xfrm rot="0">
              <a:off x="17351813" y="-85725"/>
              <a:ext cx="5520005" cy="1844082"/>
            </a:xfrm>
            <a:prstGeom prst="rect">
              <a:avLst/>
            </a:prstGeom>
          </p:spPr>
          <p:txBody>
            <a:bodyPr anchor="t" rtlCol="false" tIns="0" lIns="0" bIns="0" rIns="0">
              <a:spAutoFit/>
            </a:bodyPr>
            <a:lstStyle/>
            <a:p>
              <a:pPr algn="ctr">
                <a:lnSpc>
                  <a:spcPts val="3191"/>
                </a:lnSpc>
              </a:pPr>
              <a:r>
                <a:rPr lang="en-US" sz="1899" b="true">
                  <a:solidFill>
                    <a:srgbClr val="145A5D"/>
                  </a:solidFill>
                  <a:latin typeface="Aptos Bold"/>
                  <a:ea typeface="Aptos Bold"/>
                  <a:cs typeface="Aptos Bold"/>
                  <a:sym typeface="Aptos Bold"/>
                </a:rPr>
                <a:t>Next-generation standards</a:t>
              </a:r>
            </a:p>
            <a:p>
              <a:pPr algn="ctr">
                <a:lnSpc>
                  <a:spcPts val="1899"/>
                </a:lnSpc>
              </a:pPr>
              <a:r>
                <a:rPr lang="en-US" sz="1899">
                  <a:solidFill>
                    <a:srgbClr val="000000"/>
                  </a:solidFill>
                  <a:latin typeface="Aptos"/>
                  <a:ea typeface="Aptos"/>
                  <a:cs typeface="Aptos"/>
                  <a:sym typeface="Aptos"/>
                </a:rPr>
                <a:t>A revised Corporate Net‑Zero Standard V2.0 is being finalised and is expected to become mandatory for new net‑zero  targets from 2028.</a:t>
              </a:r>
            </a:p>
          </p:txBody>
        </p:sp>
      </p:grpSp>
      <p:grpSp>
        <p:nvGrpSpPr>
          <p:cNvPr name="Group 22" id="22"/>
          <p:cNvGrpSpPr/>
          <p:nvPr/>
        </p:nvGrpSpPr>
        <p:grpSpPr>
          <a:xfrm rot="0">
            <a:off x="0" y="9235703"/>
            <a:ext cx="1486297" cy="1051297"/>
            <a:chOff x="0" y="0"/>
            <a:chExt cx="2657221" cy="1879524"/>
          </a:xfrm>
        </p:grpSpPr>
        <p:sp>
          <p:nvSpPr>
            <p:cNvPr name="Freeform 23" id="23"/>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3"/>
              <a:stretch>
                <a:fillRect l="0" t="-12" r="0" b="-14"/>
              </a:stretch>
            </a:blipFill>
          </p:spPr>
        </p:sp>
      </p:grpSp>
      <p:grpSp>
        <p:nvGrpSpPr>
          <p:cNvPr name="Group 24" id="24"/>
          <p:cNvGrpSpPr/>
          <p:nvPr/>
        </p:nvGrpSpPr>
        <p:grpSpPr>
          <a:xfrm rot="0">
            <a:off x="7864903" y="7458193"/>
            <a:ext cx="9856028" cy="2540445"/>
            <a:chOff x="0" y="0"/>
            <a:chExt cx="13141371" cy="3387260"/>
          </a:xfrm>
        </p:grpSpPr>
        <p:sp>
          <p:nvSpPr>
            <p:cNvPr name="Freeform 25" id="25"/>
            <p:cNvSpPr/>
            <p:nvPr/>
          </p:nvSpPr>
          <p:spPr>
            <a:xfrm flipH="false" flipV="false" rot="-10800000">
              <a:off x="0" y="1098527"/>
              <a:ext cx="9509270" cy="370334"/>
            </a:xfrm>
            <a:custGeom>
              <a:avLst/>
              <a:gdLst/>
              <a:ahLst/>
              <a:cxnLst/>
              <a:rect r="r" b="b" t="t" l="l"/>
              <a:pathLst>
                <a:path h="370334" w="9509270">
                  <a:moveTo>
                    <a:pt x="0" y="0"/>
                  </a:moveTo>
                  <a:lnTo>
                    <a:pt x="9509270" y="0"/>
                  </a:lnTo>
                  <a:lnTo>
                    <a:pt x="9509270" y="370334"/>
                  </a:lnTo>
                  <a:lnTo>
                    <a:pt x="0" y="370334"/>
                  </a:lnTo>
                  <a:lnTo>
                    <a:pt x="0" y="0"/>
                  </a:lnTo>
                  <a:close/>
                </a:path>
              </a:pathLst>
            </a:custGeom>
            <a:blipFill>
              <a:blip r:embed="rId4">
                <a:alphaModFix amt="37000"/>
              </a:blip>
              <a:stretch>
                <a:fillRect l="0" t="-319114" r="0" b="-319114"/>
              </a:stretch>
            </a:blipFill>
          </p:spPr>
        </p:sp>
        <p:grpSp>
          <p:nvGrpSpPr>
            <p:cNvPr name="Group 26" id="26"/>
            <p:cNvGrpSpPr/>
            <p:nvPr/>
          </p:nvGrpSpPr>
          <p:grpSpPr>
            <a:xfrm rot="5400000">
              <a:off x="5120181" y="-4802220"/>
              <a:ext cx="3218970" cy="12823410"/>
              <a:chOff x="0" y="0"/>
              <a:chExt cx="2245071" cy="8943690"/>
            </a:xfrm>
          </p:grpSpPr>
          <p:sp>
            <p:nvSpPr>
              <p:cNvPr name="Freeform 27" id="27"/>
              <p:cNvSpPr/>
              <p:nvPr/>
            </p:nvSpPr>
            <p:spPr>
              <a:xfrm flipH="false" flipV="false" rot="0">
                <a:off x="0" y="0"/>
                <a:ext cx="2245071" cy="8943691"/>
              </a:xfrm>
              <a:custGeom>
                <a:avLst/>
                <a:gdLst/>
                <a:ahLst/>
                <a:cxnLst/>
                <a:rect r="r" b="b" t="t" l="l"/>
                <a:pathLst>
                  <a:path h="8943691" w="2245071">
                    <a:moveTo>
                      <a:pt x="99410" y="0"/>
                    </a:moveTo>
                    <a:lnTo>
                      <a:pt x="2145661" y="0"/>
                    </a:lnTo>
                    <a:cubicBezTo>
                      <a:pt x="2172026" y="0"/>
                      <a:pt x="2197311" y="10474"/>
                      <a:pt x="2215954" y="29117"/>
                    </a:cubicBezTo>
                    <a:cubicBezTo>
                      <a:pt x="2234598" y="47760"/>
                      <a:pt x="2245071" y="73045"/>
                      <a:pt x="2245071" y="99410"/>
                    </a:cubicBezTo>
                    <a:lnTo>
                      <a:pt x="2245071" y="8844280"/>
                    </a:lnTo>
                    <a:cubicBezTo>
                      <a:pt x="2245071" y="8899183"/>
                      <a:pt x="2200564" y="8943691"/>
                      <a:pt x="2145661" y="8943691"/>
                    </a:cubicBezTo>
                    <a:lnTo>
                      <a:pt x="99410" y="8943691"/>
                    </a:lnTo>
                    <a:cubicBezTo>
                      <a:pt x="44508" y="8943691"/>
                      <a:pt x="0" y="8899183"/>
                      <a:pt x="0" y="8844280"/>
                    </a:cubicBezTo>
                    <a:lnTo>
                      <a:pt x="0" y="99410"/>
                    </a:lnTo>
                    <a:cubicBezTo>
                      <a:pt x="0" y="44508"/>
                      <a:pt x="44508" y="0"/>
                      <a:pt x="99410" y="0"/>
                    </a:cubicBezTo>
                    <a:close/>
                  </a:path>
                </a:pathLst>
              </a:custGeom>
              <a:solidFill>
                <a:srgbClr val="EFEFEF"/>
              </a:solidFill>
              <a:ln w="57150" cap="rnd">
                <a:solidFill>
                  <a:srgbClr val="146C70"/>
                </a:solidFill>
                <a:prstDash val="solid"/>
                <a:round/>
              </a:ln>
            </p:spPr>
          </p:sp>
          <p:sp>
            <p:nvSpPr>
              <p:cNvPr name="TextBox 28" id="28"/>
              <p:cNvSpPr txBox="true"/>
              <p:nvPr/>
            </p:nvSpPr>
            <p:spPr>
              <a:xfrm>
                <a:off x="0" y="-38100"/>
                <a:ext cx="2245071" cy="8981790"/>
              </a:xfrm>
              <a:prstGeom prst="rect">
                <a:avLst/>
              </a:prstGeom>
            </p:spPr>
            <p:txBody>
              <a:bodyPr anchor="ctr" rtlCol="false" tIns="50800" lIns="50800" bIns="50800" rIns="50800"/>
              <a:lstStyle/>
              <a:p>
                <a:pPr algn="ctr">
                  <a:lnSpc>
                    <a:spcPts val="2756"/>
                  </a:lnSpc>
                </a:pPr>
              </a:p>
            </p:txBody>
          </p:sp>
        </p:grpSp>
        <p:sp>
          <p:nvSpPr>
            <p:cNvPr name="TextBox 29" id="29"/>
            <p:cNvSpPr txBox="true"/>
            <p:nvPr/>
          </p:nvSpPr>
          <p:spPr>
            <a:xfrm rot="0">
              <a:off x="747714" y="167515"/>
              <a:ext cx="12063476" cy="3219745"/>
            </a:xfrm>
            <a:prstGeom prst="rect">
              <a:avLst/>
            </a:prstGeom>
          </p:spPr>
          <p:txBody>
            <a:bodyPr anchor="t" rtlCol="false" tIns="0" lIns="0" bIns="0" rIns="0">
              <a:spAutoFit/>
            </a:bodyPr>
            <a:lstStyle/>
            <a:p>
              <a:pPr algn="ctr">
                <a:lnSpc>
                  <a:spcPts val="2436"/>
                </a:lnSpc>
              </a:pPr>
              <a:r>
                <a:rPr lang="en-US" sz="1903" b="true">
                  <a:solidFill>
                    <a:srgbClr val="000000"/>
                  </a:solidFill>
                  <a:latin typeface="Aptos Bold"/>
                  <a:ea typeface="Aptos Bold"/>
                  <a:cs typeface="Aptos Bold"/>
                  <a:sym typeface="Aptos Bold"/>
                </a:rPr>
                <a:t>What are FLAG Targets?</a:t>
              </a:r>
            </a:p>
            <a:p>
              <a:pPr algn="l">
                <a:lnSpc>
                  <a:spcPts val="2436"/>
                </a:lnSpc>
              </a:pPr>
              <a:r>
                <a:rPr lang="en-US" sz="1903">
                  <a:solidFill>
                    <a:srgbClr val="000000"/>
                  </a:solidFill>
                  <a:latin typeface="Aptos"/>
                  <a:ea typeface="Aptos"/>
                  <a:cs typeface="Aptos"/>
                  <a:sym typeface="Aptos"/>
                </a:rPr>
                <a:t>FLAG targets are separate science-based targets that cover greenhouse gas emissions and removals from Forest, Land and Agriculture activities (e.g. land-use change, crop and livestock production, forestry, soil carbon) in a company’s value chain. For companies in land‑intensive sectors or with ≥20% of their footprint from FLAG sources, SBTi requires these dedicated FLAG targets in addition to regular SBTs so land-based impacts are explicitly reduced in line with 1.5°C pathways.</a:t>
              </a:r>
            </a:p>
            <a:p>
              <a:pPr algn="ctr">
                <a:lnSpc>
                  <a:spcPts val="2308"/>
                </a:lnSpc>
                <a:spcBef>
                  <a:spcPct val="0"/>
                </a:spcBef>
              </a:pP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1028700" y="494994"/>
            <a:ext cx="16751856" cy="822883"/>
          </a:xfrm>
          <a:prstGeom prst="rect">
            <a:avLst/>
          </a:prstGeom>
        </p:spPr>
        <p:txBody>
          <a:bodyPr anchor="t" rtlCol="false" tIns="0" lIns="0" bIns="0" rIns="0">
            <a:spAutoFit/>
          </a:bodyPr>
          <a:lstStyle/>
          <a:p>
            <a:pPr algn="l">
              <a:lnSpc>
                <a:spcPts val="6327"/>
              </a:lnSpc>
            </a:pPr>
            <a:r>
              <a:rPr lang="en-US" b="true" sz="5609">
                <a:solidFill>
                  <a:srgbClr val="145A5D"/>
                </a:solidFill>
                <a:latin typeface="Aptos Bold"/>
                <a:ea typeface="Aptos Bold"/>
                <a:cs typeface="Aptos Bold"/>
                <a:sym typeface="Aptos Bold"/>
              </a:rPr>
              <a:t>An overview of SBTi standards - Current standards</a:t>
            </a:r>
          </a:p>
        </p:txBody>
      </p:sp>
      <p:sp>
        <p:nvSpPr>
          <p:cNvPr name="TextBox 3" id="3"/>
          <p:cNvSpPr txBox="true"/>
          <p:nvPr/>
        </p:nvSpPr>
        <p:spPr>
          <a:xfrm rot="0">
            <a:off x="1028700" y="1445477"/>
            <a:ext cx="16108280" cy="1721663"/>
          </a:xfrm>
          <a:prstGeom prst="rect">
            <a:avLst/>
          </a:prstGeom>
        </p:spPr>
        <p:txBody>
          <a:bodyPr anchor="t" rtlCol="false" tIns="0" lIns="0" bIns="0" rIns="0">
            <a:spAutoFit/>
          </a:bodyPr>
          <a:lstStyle/>
          <a:p>
            <a:pPr algn="l">
              <a:lnSpc>
                <a:spcPts val="3477"/>
              </a:lnSpc>
            </a:pPr>
            <a:r>
              <a:rPr lang="en-US" sz="2070">
                <a:solidFill>
                  <a:srgbClr val="145A5D"/>
                </a:solidFill>
                <a:latin typeface="Aptos"/>
                <a:ea typeface="Aptos"/>
                <a:cs typeface="Aptos"/>
                <a:sym typeface="Aptos"/>
              </a:rPr>
              <a:t>The current structure of SBTi Standards for setting science-based targets includes two “core” corporate standards (the Near-term Standard and the Net-Zero standard) and an overlayed Guidance to set FLAG targets (if relevant). Additional sector-specific guidance documents may apply and are mandatory in certain cases. Sector-specific guidance doesn’t fully replace the “core” standards but may add extra requirements or prescribe specific methodologies.</a:t>
            </a:r>
          </a:p>
        </p:txBody>
      </p:sp>
      <p:grpSp>
        <p:nvGrpSpPr>
          <p:cNvPr name="Group 4" id="4"/>
          <p:cNvGrpSpPr/>
          <p:nvPr/>
        </p:nvGrpSpPr>
        <p:grpSpPr>
          <a:xfrm rot="0">
            <a:off x="1089860" y="3497517"/>
            <a:ext cx="16108280" cy="5870138"/>
            <a:chOff x="0" y="0"/>
            <a:chExt cx="21477707" cy="7826851"/>
          </a:xfrm>
        </p:grpSpPr>
        <p:sp>
          <p:nvSpPr>
            <p:cNvPr name="Freeform 5" id="5"/>
            <p:cNvSpPr/>
            <p:nvPr/>
          </p:nvSpPr>
          <p:spPr>
            <a:xfrm flipH="false" flipV="false" rot="-10800000">
              <a:off x="7619823" y="3328857"/>
              <a:ext cx="4962684" cy="1426772"/>
            </a:xfrm>
            <a:custGeom>
              <a:avLst/>
              <a:gdLst/>
              <a:ahLst/>
              <a:cxnLst/>
              <a:rect r="r" b="b" t="t" l="l"/>
              <a:pathLst>
                <a:path h="1426772" w="4962684">
                  <a:moveTo>
                    <a:pt x="0" y="0"/>
                  </a:moveTo>
                  <a:lnTo>
                    <a:pt x="4962684" y="0"/>
                  </a:lnTo>
                  <a:lnTo>
                    <a:pt x="4962684" y="1426771"/>
                  </a:lnTo>
                  <a:lnTo>
                    <a:pt x="0" y="1426771"/>
                  </a:lnTo>
                  <a:lnTo>
                    <a:pt x="0" y="0"/>
                  </a:lnTo>
                  <a:close/>
                </a:path>
              </a:pathLst>
            </a:custGeom>
            <a:blipFill>
              <a:blip r:embed="rId3">
                <a:alphaModFix amt="37000"/>
              </a:blip>
              <a:stretch>
                <a:fillRect l="0" t="0" r="0" b="0"/>
              </a:stretch>
            </a:blipFill>
          </p:spPr>
        </p:sp>
        <p:grpSp>
          <p:nvGrpSpPr>
            <p:cNvPr name="Group 6" id="6"/>
            <p:cNvGrpSpPr/>
            <p:nvPr/>
          </p:nvGrpSpPr>
          <p:grpSpPr>
            <a:xfrm rot="5400000">
              <a:off x="6967304" y="936272"/>
              <a:ext cx="7623921" cy="6157238"/>
              <a:chOff x="0" y="0"/>
              <a:chExt cx="5317305" cy="4294367"/>
            </a:xfrm>
          </p:grpSpPr>
          <p:sp>
            <p:nvSpPr>
              <p:cNvPr name="Freeform 7" id="7"/>
              <p:cNvSpPr/>
              <p:nvPr/>
            </p:nvSpPr>
            <p:spPr>
              <a:xfrm flipH="false" flipV="false" rot="0">
                <a:off x="0" y="0"/>
                <a:ext cx="5317305" cy="4294367"/>
              </a:xfrm>
              <a:custGeom>
                <a:avLst/>
                <a:gdLst/>
                <a:ahLst/>
                <a:cxnLst/>
                <a:rect r="r" b="b" t="t" l="l"/>
                <a:pathLst>
                  <a:path h="4294367" w="5317305">
                    <a:moveTo>
                      <a:pt x="41973" y="0"/>
                    </a:moveTo>
                    <a:lnTo>
                      <a:pt x="5275332" y="0"/>
                    </a:lnTo>
                    <a:cubicBezTo>
                      <a:pt x="5298513" y="0"/>
                      <a:pt x="5317305" y="18792"/>
                      <a:pt x="5317305" y="41973"/>
                    </a:cubicBezTo>
                    <a:lnTo>
                      <a:pt x="5317305" y="4252394"/>
                    </a:lnTo>
                    <a:cubicBezTo>
                      <a:pt x="5317305" y="4263526"/>
                      <a:pt x="5312883" y="4274202"/>
                      <a:pt x="5305012" y="4282074"/>
                    </a:cubicBezTo>
                    <a:cubicBezTo>
                      <a:pt x="5297140" y="4289945"/>
                      <a:pt x="5286464" y="4294367"/>
                      <a:pt x="5275332" y="4294367"/>
                    </a:cubicBezTo>
                    <a:lnTo>
                      <a:pt x="41973" y="4294367"/>
                    </a:lnTo>
                    <a:cubicBezTo>
                      <a:pt x="18792" y="4294367"/>
                      <a:pt x="0" y="4275575"/>
                      <a:pt x="0" y="4252394"/>
                    </a:cubicBezTo>
                    <a:lnTo>
                      <a:pt x="0" y="41973"/>
                    </a:lnTo>
                    <a:cubicBezTo>
                      <a:pt x="0" y="18792"/>
                      <a:pt x="18792" y="0"/>
                      <a:pt x="41973" y="0"/>
                    </a:cubicBezTo>
                    <a:close/>
                  </a:path>
                </a:pathLst>
              </a:custGeom>
              <a:solidFill>
                <a:srgbClr val="FFFFFF"/>
              </a:solidFill>
              <a:ln w="95250" cap="rnd">
                <a:solidFill>
                  <a:srgbClr val="1F888D"/>
                </a:solidFill>
                <a:prstDash val="solid"/>
                <a:round/>
              </a:ln>
            </p:spPr>
          </p:sp>
          <p:sp>
            <p:nvSpPr>
              <p:cNvPr name="TextBox 8" id="8"/>
              <p:cNvSpPr txBox="true"/>
              <p:nvPr/>
            </p:nvSpPr>
            <p:spPr>
              <a:xfrm>
                <a:off x="0" y="-38100"/>
                <a:ext cx="5317305" cy="4332467"/>
              </a:xfrm>
              <a:prstGeom prst="rect">
                <a:avLst/>
              </a:prstGeom>
            </p:spPr>
            <p:txBody>
              <a:bodyPr anchor="ctr" rtlCol="false" tIns="50800" lIns="50800" bIns="50800" rIns="50800"/>
              <a:lstStyle/>
              <a:p>
                <a:pPr algn="ctr">
                  <a:lnSpc>
                    <a:spcPts val="2756"/>
                  </a:lnSpc>
                </a:pPr>
              </a:p>
            </p:txBody>
          </p:sp>
        </p:grpSp>
        <p:sp>
          <p:nvSpPr>
            <p:cNvPr name="Freeform 9" id="9"/>
            <p:cNvSpPr/>
            <p:nvPr/>
          </p:nvSpPr>
          <p:spPr>
            <a:xfrm flipH="false" flipV="false" rot="0">
              <a:off x="8698285" y="0"/>
              <a:ext cx="4161958" cy="976168"/>
            </a:xfrm>
            <a:custGeom>
              <a:avLst/>
              <a:gdLst/>
              <a:ahLst/>
              <a:cxnLst/>
              <a:rect r="r" b="b" t="t" l="l"/>
              <a:pathLst>
                <a:path h="976168" w="4161958">
                  <a:moveTo>
                    <a:pt x="0" y="0"/>
                  </a:moveTo>
                  <a:lnTo>
                    <a:pt x="4161958" y="0"/>
                  </a:lnTo>
                  <a:lnTo>
                    <a:pt x="4161958" y="976168"/>
                  </a:lnTo>
                  <a:lnTo>
                    <a:pt x="0" y="976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8873253" y="294387"/>
              <a:ext cx="3812022" cy="377869"/>
            </a:xfrm>
            <a:prstGeom prst="rect">
              <a:avLst/>
            </a:prstGeom>
          </p:spPr>
          <p:txBody>
            <a:bodyPr anchor="t" rtlCol="false" tIns="0" lIns="0" bIns="0" rIns="0">
              <a:spAutoFit/>
            </a:bodyPr>
            <a:lstStyle/>
            <a:p>
              <a:pPr algn="ctr" marL="0" indent="0" lvl="0">
                <a:lnSpc>
                  <a:spcPts val="2395"/>
                </a:lnSpc>
                <a:spcBef>
                  <a:spcPct val="0"/>
                </a:spcBef>
              </a:pPr>
              <a:r>
                <a:rPr lang="en-US" b="true" sz="1871">
                  <a:solidFill>
                    <a:srgbClr val="FFFFFF"/>
                  </a:solidFill>
                  <a:latin typeface="Aptos Bold"/>
                  <a:ea typeface="Aptos Bold"/>
                  <a:cs typeface="Aptos Bold"/>
                  <a:sym typeface="Aptos Bold"/>
                </a:rPr>
                <a:t>NET-ZERO</a:t>
              </a:r>
            </a:p>
          </p:txBody>
        </p:sp>
        <p:sp>
          <p:nvSpPr>
            <p:cNvPr name="Freeform 11" id="11"/>
            <p:cNvSpPr/>
            <p:nvPr/>
          </p:nvSpPr>
          <p:spPr>
            <a:xfrm flipH="false" flipV="false" rot="-10800000">
              <a:off x="0" y="3328857"/>
              <a:ext cx="4962684" cy="1426772"/>
            </a:xfrm>
            <a:custGeom>
              <a:avLst/>
              <a:gdLst/>
              <a:ahLst/>
              <a:cxnLst/>
              <a:rect r="r" b="b" t="t" l="l"/>
              <a:pathLst>
                <a:path h="1426772" w="4962684">
                  <a:moveTo>
                    <a:pt x="0" y="0"/>
                  </a:moveTo>
                  <a:lnTo>
                    <a:pt x="4962684" y="0"/>
                  </a:lnTo>
                  <a:lnTo>
                    <a:pt x="4962684" y="1426771"/>
                  </a:lnTo>
                  <a:lnTo>
                    <a:pt x="0" y="1426771"/>
                  </a:lnTo>
                  <a:lnTo>
                    <a:pt x="0" y="0"/>
                  </a:lnTo>
                  <a:close/>
                </a:path>
              </a:pathLst>
            </a:custGeom>
            <a:blipFill>
              <a:blip r:embed="rId3">
                <a:alphaModFix amt="37000"/>
              </a:blip>
              <a:stretch>
                <a:fillRect l="0" t="0" r="0" b="0"/>
              </a:stretch>
            </a:blipFill>
          </p:spPr>
        </p:sp>
        <p:grpSp>
          <p:nvGrpSpPr>
            <p:cNvPr name="Group 12" id="12"/>
            <p:cNvGrpSpPr/>
            <p:nvPr/>
          </p:nvGrpSpPr>
          <p:grpSpPr>
            <a:xfrm rot="5400000">
              <a:off x="-652519" y="936272"/>
              <a:ext cx="7623921" cy="6157238"/>
              <a:chOff x="0" y="0"/>
              <a:chExt cx="5317305" cy="4294367"/>
            </a:xfrm>
          </p:grpSpPr>
          <p:sp>
            <p:nvSpPr>
              <p:cNvPr name="Freeform 13" id="13"/>
              <p:cNvSpPr/>
              <p:nvPr/>
            </p:nvSpPr>
            <p:spPr>
              <a:xfrm flipH="false" flipV="false" rot="0">
                <a:off x="0" y="0"/>
                <a:ext cx="5317305" cy="4294367"/>
              </a:xfrm>
              <a:custGeom>
                <a:avLst/>
                <a:gdLst/>
                <a:ahLst/>
                <a:cxnLst/>
                <a:rect r="r" b="b" t="t" l="l"/>
                <a:pathLst>
                  <a:path h="4294367" w="5317305">
                    <a:moveTo>
                      <a:pt x="41973" y="0"/>
                    </a:moveTo>
                    <a:lnTo>
                      <a:pt x="5275332" y="0"/>
                    </a:lnTo>
                    <a:cubicBezTo>
                      <a:pt x="5298513" y="0"/>
                      <a:pt x="5317305" y="18792"/>
                      <a:pt x="5317305" y="41973"/>
                    </a:cubicBezTo>
                    <a:lnTo>
                      <a:pt x="5317305" y="4252394"/>
                    </a:lnTo>
                    <a:cubicBezTo>
                      <a:pt x="5317305" y="4263526"/>
                      <a:pt x="5312883" y="4274202"/>
                      <a:pt x="5305012" y="4282074"/>
                    </a:cubicBezTo>
                    <a:cubicBezTo>
                      <a:pt x="5297140" y="4289945"/>
                      <a:pt x="5286464" y="4294367"/>
                      <a:pt x="5275332" y="4294367"/>
                    </a:cubicBezTo>
                    <a:lnTo>
                      <a:pt x="41973" y="4294367"/>
                    </a:lnTo>
                    <a:cubicBezTo>
                      <a:pt x="18792" y="4294367"/>
                      <a:pt x="0" y="4275575"/>
                      <a:pt x="0" y="4252394"/>
                    </a:cubicBezTo>
                    <a:lnTo>
                      <a:pt x="0" y="41973"/>
                    </a:lnTo>
                    <a:cubicBezTo>
                      <a:pt x="0" y="18792"/>
                      <a:pt x="18792" y="0"/>
                      <a:pt x="41973" y="0"/>
                    </a:cubicBezTo>
                    <a:close/>
                  </a:path>
                </a:pathLst>
              </a:custGeom>
              <a:solidFill>
                <a:srgbClr val="FFFFFF"/>
              </a:solidFill>
              <a:ln w="95250" cap="rnd">
                <a:solidFill>
                  <a:srgbClr val="1F888D"/>
                </a:solidFill>
                <a:prstDash val="solid"/>
                <a:round/>
              </a:ln>
            </p:spPr>
          </p:sp>
          <p:sp>
            <p:nvSpPr>
              <p:cNvPr name="TextBox 14" id="14"/>
              <p:cNvSpPr txBox="true"/>
              <p:nvPr/>
            </p:nvSpPr>
            <p:spPr>
              <a:xfrm>
                <a:off x="0" y="-38100"/>
                <a:ext cx="5317305" cy="4332467"/>
              </a:xfrm>
              <a:prstGeom prst="rect">
                <a:avLst/>
              </a:prstGeom>
            </p:spPr>
            <p:txBody>
              <a:bodyPr anchor="ctr" rtlCol="false" tIns="50800" lIns="50800" bIns="50800" rIns="50800"/>
              <a:lstStyle/>
              <a:p>
                <a:pPr algn="ctr">
                  <a:lnSpc>
                    <a:spcPts val="2756"/>
                  </a:lnSpc>
                </a:pPr>
              </a:p>
            </p:txBody>
          </p:sp>
        </p:grpSp>
        <p:sp>
          <p:nvSpPr>
            <p:cNvPr name="TextBox 15" id="15"/>
            <p:cNvSpPr txBox="true"/>
            <p:nvPr/>
          </p:nvSpPr>
          <p:spPr>
            <a:xfrm rot="0">
              <a:off x="653144" y="1130748"/>
              <a:ext cx="5012594" cy="1769172"/>
            </a:xfrm>
            <a:prstGeom prst="rect">
              <a:avLst/>
            </a:prstGeom>
          </p:spPr>
          <p:txBody>
            <a:bodyPr anchor="t" rtlCol="false" tIns="0" lIns="0" bIns="0" rIns="0">
              <a:spAutoFit/>
            </a:bodyPr>
            <a:lstStyle/>
            <a:p>
              <a:pPr algn="l" marL="444303" indent="-222151" lvl="1">
                <a:lnSpc>
                  <a:spcPts val="2634"/>
                </a:lnSpc>
                <a:buFont typeface="Arial"/>
                <a:buChar char="•"/>
              </a:pPr>
              <a:r>
                <a:rPr lang="en-US" sz="2057">
                  <a:solidFill>
                    <a:srgbClr val="343432"/>
                  </a:solidFill>
                  <a:latin typeface="Aptos"/>
                  <a:ea typeface="Aptos"/>
                  <a:cs typeface="Aptos"/>
                  <a:sym typeface="Aptos"/>
                </a:rPr>
                <a:t>Mandatory foundation</a:t>
              </a:r>
            </a:p>
            <a:p>
              <a:pPr algn="l" marL="444303" indent="-222151" lvl="1">
                <a:lnSpc>
                  <a:spcPts val="2634"/>
                </a:lnSpc>
                <a:buFont typeface="Arial"/>
                <a:buChar char="•"/>
              </a:pPr>
              <a:r>
                <a:rPr lang="en-US" sz="2057">
                  <a:solidFill>
                    <a:srgbClr val="343432"/>
                  </a:solidFill>
                  <a:latin typeface="Aptos"/>
                  <a:ea typeface="Aptos"/>
                  <a:cs typeface="Aptos"/>
                  <a:sym typeface="Aptos"/>
                </a:rPr>
                <a:t>5-10 year targets</a:t>
              </a:r>
            </a:p>
            <a:p>
              <a:pPr algn="l" marL="444303" indent="-222151" lvl="1">
                <a:lnSpc>
                  <a:spcPts val="2634"/>
                </a:lnSpc>
                <a:buFont typeface="Arial"/>
                <a:buChar char="•"/>
              </a:pPr>
              <a:r>
                <a:rPr lang="en-US" sz="2057">
                  <a:solidFill>
                    <a:srgbClr val="343432"/>
                  </a:solidFill>
                  <a:latin typeface="Aptos"/>
                  <a:ea typeface="Aptos"/>
                  <a:cs typeface="Aptos"/>
                  <a:sym typeface="Aptos"/>
                </a:rPr>
                <a:t>Scope 1,2 and relevant Scope 3</a:t>
              </a:r>
            </a:p>
          </p:txBody>
        </p:sp>
        <p:sp>
          <p:nvSpPr>
            <p:cNvPr name="Freeform 16" id="16"/>
            <p:cNvSpPr/>
            <p:nvPr/>
          </p:nvSpPr>
          <p:spPr>
            <a:xfrm flipH="false" flipV="false" rot="-10800000">
              <a:off x="15239646" y="3328857"/>
              <a:ext cx="4962684" cy="1426772"/>
            </a:xfrm>
            <a:custGeom>
              <a:avLst/>
              <a:gdLst/>
              <a:ahLst/>
              <a:cxnLst/>
              <a:rect r="r" b="b" t="t" l="l"/>
              <a:pathLst>
                <a:path h="1426772" w="4962684">
                  <a:moveTo>
                    <a:pt x="0" y="0"/>
                  </a:moveTo>
                  <a:lnTo>
                    <a:pt x="4962684" y="0"/>
                  </a:lnTo>
                  <a:lnTo>
                    <a:pt x="4962684" y="1426771"/>
                  </a:lnTo>
                  <a:lnTo>
                    <a:pt x="0" y="1426771"/>
                  </a:lnTo>
                  <a:lnTo>
                    <a:pt x="0" y="0"/>
                  </a:lnTo>
                  <a:close/>
                </a:path>
              </a:pathLst>
            </a:custGeom>
            <a:blipFill>
              <a:blip r:embed="rId3">
                <a:alphaModFix amt="37000"/>
              </a:blip>
              <a:stretch>
                <a:fillRect l="0" t="0" r="0" b="0"/>
              </a:stretch>
            </a:blipFill>
          </p:spPr>
        </p:sp>
        <p:grpSp>
          <p:nvGrpSpPr>
            <p:cNvPr name="Group 17" id="17"/>
            <p:cNvGrpSpPr/>
            <p:nvPr/>
          </p:nvGrpSpPr>
          <p:grpSpPr>
            <a:xfrm rot="5400000">
              <a:off x="14587127" y="936272"/>
              <a:ext cx="7623921" cy="6157238"/>
              <a:chOff x="0" y="0"/>
              <a:chExt cx="5317305" cy="4294367"/>
            </a:xfrm>
          </p:grpSpPr>
          <p:sp>
            <p:nvSpPr>
              <p:cNvPr name="Freeform 18" id="18"/>
              <p:cNvSpPr/>
              <p:nvPr/>
            </p:nvSpPr>
            <p:spPr>
              <a:xfrm flipH="false" flipV="false" rot="0">
                <a:off x="0" y="0"/>
                <a:ext cx="5317305" cy="4294367"/>
              </a:xfrm>
              <a:custGeom>
                <a:avLst/>
                <a:gdLst/>
                <a:ahLst/>
                <a:cxnLst/>
                <a:rect r="r" b="b" t="t" l="l"/>
                <a:pathLst>
                  <a:path h="4294367" w="5317305">
                    <a:moveTo>
                      <a:pt x="41973" y="0"/>
                    </a:moveTo>
                    <a:lnTo>
                      <a:pt x="5275332" y="0"/>
                    </a:lnTo>
                    <a:cubicBezTo>
                      <a:pt x="5298513" y="0"/>
                      <a:pt x="5317305" y="18792"/>
                      <a:pt x="5317305" y="41973"/>
                    </a:cubicBezTo>
                    <a:lnTo>
                      <a:pt x="5317305" y="4252394"/>
                    </a:lnTo>
                    <a:cubicBezTo>
                      <a:pt x="5317305" y="4263526"/>
                      <a:pt x="5312883" y="4274202"/>
                      <a:pt x="5305012" y="4282074"/>
                    </a:cubicBezTo>
                    <a:cubicBezTo>
                      <a:pt x="5297140" y="4289945"/>
                      <a:pt x="5286464" y="4294367"/>
                      <a:pt x="5275332" y="4294367"/>
                    </a:cubicBezTo>
                    <a:lnTo>
                      <a:pt x="41973" y="4294367"/>
                    </a:lnTo>
                    <a:cubicBezTo>
                      <a:pt x="18792" y="4294367"/>
                      <a:pt x="0" y="4275575"/>
                      <a:pt x="0" y="4252394"/>
                    </a:cubicBezTo>
                    <a:lnTo>
                      <a:pt x="0" y="41973"/>
                    </a:lnTo>
                    <a:cubicBezTo>
                      <a:pt x="0" y="18792"/>
                      <a:pt x="18792" y="0"/>
                      <a:pt x="41973" y="0"/>
                    </a:cubicBezTo>
                    <a:close/>
                  </a:path>
                </a:pathLst>
              </a:custGeom>
              <a:solidFill>
                <a:srgbClr val="FFFFFF"/>
              </a:solidFill>
              <a:ln w="95250" cap="rnd">
                <a:solidFill>
                  <a:srgbClr val="1F888D"/>
                </a:solidFill>
                <a:prstDash val="solid"/>
                <a:round/>
              </a:ln>
            </p:spPr>
          </p:sp>
          <p:sp>
            <p:nvSpPr>
              <p:cNvPr name="TextBox 19" id="19"/>
              <p:cNvSpPr txBox="true"/>
              <p:nvPr/>
            </p:nvSpPr>
            <p:spPr>
              <a:xfrm>
                <a:off x="0" y="-38100"/>
                <a:ext cx="5317305" cy="4332467"/>
              </a:xfrm>
              <a:prstGeom prst="rect">
                <a:avLst/>
              </a:prstGeom>
            </p:spPr>
            <p:txBody>
              <a:bodyPr anchor="ctr" rtlCol="false" tIns="50800" lIns="50800" bIns="50800" rIns="50800"/>
              <a:lstStyle/>
              <a:p>
                <a:pPr algn="ctr">
                  <a:lnSpc>
                    <a:spcPts val="2756"/>
                  </a:lnSpc>
                </a:pPr>
              </a:p>
            </p:txBody>
          </p:sp>
        </p:grpSp>
        <p:sp>
          <p:nvSpPr>
            <p:cNvPr name="Freeform 20" id="20"/>
            <p:cNvSpPr/>
            <p:nvPr/>
          </p:nvSpPr>
          <p:spPr>
            <a:xfrm flipH="false" flipV="false" rot="0">
              <a:off x="16318109" y="0"/>
              <a:ext cx="4161958" cy="976168"/>
            </a:xfrm>
            <a:custGeom>
              <a:avLst/>
              <a:gdLst/>
              <a:ahLst/>
              <a:cxnLst/>
              <a:rect r="r" b="b" t="t" l="l"/>
              <a:pathLst>
                <a:path h="976168" w="4161958">
                  <a:moveTo>
                    <a:pt x="0" y="0"/>
                  </a:moveTo>
                  <a:lnTo>
                    <a:pt x="4161957" y="0"/>
                  </a:lnTo>
                  <a:lnTo>
                    <a:pt x="4161957" y="976168"/>
                  </a:lnTo>
                  <a:lnTo>
                    <a:pt x="0" y="976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1" id="21"/>
            <p:cNvSpPr txBox="true"/>
            <p:nvPr/>
          </p:nvSpPr>
          <p:spPr>
            <a:xfrm rot="0">
              <a:off x="16493076" y="294387"/>
              <a:ext cx="3812022" cy="377869"/>
            </a:xfrm>
            <a:prstGeom prst="rect">
              <a:avLst/>
            </a:prstGeom>
          </p:spPr>
          <p:txBody>
            <a:bodyPr anchor="t" rtlCol="false" tIns="0" lIns="0" bIns="0" rIns="0">
              <a:spAutoFit/>
            </a:bodyPr>
            <a:lstStyle/>
            <a:p>
              <a:pPr algn="ctr" marL="0" indent="0" lvl="0">
                <a:lnSpc>
                  <a:spcPts val="2395"/>
                </a:lnSpc>
                <a:spcBef>
                  <a:spcPct val="0"/>
                </a:spcBef>
              </a:pPr>
              <a:r>
                <a:rPr lang="en-US" b="true" sz="1871">
                  <a:solidFill>
                    <a:srgbClr val="FFFFFF"/>
                  </a:solidFill>
                  <a:latin typeface="Aptos Bold"/>
                  <a:ea typeface="Aptos Bold"/>
                  <a:cs typeface="Aptos Bold"/>
                  <a:sym typeface="Aptos Bold"/>
                </a:rPr>
                <a:t>FLAG TARGETS</a:t>
              </a:r>
            </a:p>
          </p:txBody>
        </p:sp>
        <p:sp>
          <p:nvSpPr>
            <p:cNvPr name="TextBox 22" id="22"/>
            <p:cNvSpPr txBox="true"/>
            <p:nvPr/>
          </p:nvSpPr>
          <p:spPr>
            <a:xfrm rot="0">
              <a:off x="8232556" y="1130748"/>
              <a:ext cx="5012594" cy="2213672"/>
            </a:xfrm>
            <a:prstGeom prst="rect">
              <a:avLst/>
            </a:prstGeom>
          </p:spPr>
          <p:txBody>
            <a:bodyPr anchor="t" rtlCol="false" tIns="0" lIns="0" bIns="0" rIns="0">
              <a:spAutoFit/>
            </a:bodyPr>
            <a:lstStyle/>
            <a:p>
              <a:pPr algn="l" marL="444303" indent="-222151" lvl="1">
                <a:lnSpc>
                  <a:spcPts val="2634"/>
                </a:lnSpc>
                <a:buFont typeface="Arial"/>
                <a:buChar char="•"/>
              </a:pPr>
              <a:r>
                <a:rPr lang="en-US" sz="2057">
                  <a:solidFill>
                    <a:srgbClr val="343432"/>
                  </a:solidFill>
                  <a:latin typeface="Aptos"/>
                  <a:ea typeface="Aptos"/>
                  <a:cs typeface="Aptos"/>
                  <a:sym typeface="Aptos"/>
                </a:rPr>
                <a:t>Optional</a:t>
              </a:r>
            </a:p>
            <a:p>
              <a:pPr algn="l" marL="444303" indent="-222151" lvl="1">
                <a:lnSpc>
                  <a:spcPts val="2634"/>
                </a:lnSpc>
                <a:buFont typeface="Arial"/>
                <a:buChar char="•"/>
              </a:pPr>
              <a:r>
                <a:rPr lang="en-US" sz="2057">
                  <a:solidFill>
                    <a:srgbClr val="343432"/>
                  </a:solidFill>
                  <a:latin typeface="Aptos"/>
                  <a:ea typeface="Aptos"/>
                  <a:cs typeface="Aptos"/>
                  <a:sym typeface="Aptos"/>
                </a:rPr>
                <a:t>Includes both near-term and long-term targets (to 2050)</a:t>
              </a:r>
            </a:p>
            <a:p>
              <a:pPr algn="l" marL="444303" indent="-222151" lvl="1">
                <a:lnSpc>
                  <a:spcPts val="2634"/>
                </a:lnSpc>
                <a:buFont typeface="Arial"/>
                <a:buChar char="•"/>
              </a:pPr>
              <a:r>
                <a:rPr lang="en-US" sz="2057">
                  <a:solidFill>
                    <a:srgbClr val="343432"/>
                  </a:solidFill>
                  <a:latin typeface="Aptos"/>
                  <a:ea typeface="Aptos"/>
                  <a:cs typeface="Aptos"/>
                  <a:sym typeface="Aptos"/>
                </a:rPr>
                <a:t>Neutralisation of residual emissions</a:t>
              </a:r>
            </a:p>
          </p:txBody>
        </p:sp>
        <p:sp>
          <p:nvSpPr>
            <p:cNvPr name="TextBox 23" id="23"/>
            <p:cNvSpPr txBox="true"/>
            <p:nvPr/>
          </p:nvSpPr>
          <p:spPr>
            <a:xfrm rot="0">
              <a:off x="15852379" y="1130748"/>
              <a:ext cx="5012594" cy="1324672"/>
            </a:xfrm>
            <a:prstGeom prst="rect">
              <a:avLst/>
            </a:prstGeom>
          </p:spPr>
          <p:txBody>
            <a:bodyPr anchor="t" rtlCol="false" tIns="0" lIns="0" bIns="0" rIns="0">
              <a:spAutoFit/>
            </a:bodyPr>
            <a:lstStyle/>
            <a:p>
              <a:pPr algn="l" marL="444303" indent="-222151" lvl="1">
                <a:lnSpc>
                  <a:spcPts val="2634"/>
                </a:lnSpc>
                <a:buFont typeface="Arial"/>
                <a:buChar char="•"/>
              </a:pPr>
              <a:r>
                <a:rPr lang="en-US" sz="2057">
                  <a:solidFill>
                    <a:srgbClr val="343432"/>
                  </a:solidFill>
                  <a:latin typeface="Aptos"/>
                  <a:ea typeface="Aptos"/>
                  <a:cs typeface="Aptos"/>
                  <a:sym typeface="Aptos"/>
                </a:rPr>
                <a:t>Only apply if FLAG emissions are material</a:t>
              </a:r>
            </a:p>
            <a:p>
              <a:pPr algn="l" marL="444303" indent="-222151" lvl="1">
                <a:lnSpc>
                  <a:spcPts val="2634"/>
                </a:lnSpc>
                <a:buFont typeface="Arial"/>
                <a:buChar char="•"/>
              </a:pPr>
              <a:r>
                <a:rPr lang="en-US" sz="2057">
                  <a:solidFill>
                    <a:srgbClr val="343432"/>
                  </a:solidFill>
                  <a:latin typeface="Aptos"/>
                  <a:ea typeface="Aptos"/>
                  <a:cs typeface="Aptos"/>
                  <a:sym typeface="Aptos"/>
                </a:rPr>
                <a:t>Separate FLAG pathways</a:t>
              </a:r>
            </a:p>
          </p:txBody>
        </p:sp>
        <p:sp>
          <p:nvSpPr>
            <p:cNvPr name="TextBox 24" id="24"/>
            <p:cNvSpPr txBox="true"/>
            <p:nvPr/>
          </p:nvSpPr>
          <p:spPr>
            <a:xfrm rot="0">
              <a:off x="403194" y="3592632"/>
              <a:ext cx="5512494" cy="3102672"/>
            </a:xfrm>
            <a:prstGeom prst="rect">
              <a:avLst/>
            </a:prstGeom>
          </p:spPr>
          <p:txBody>
            <a:bodyPr anchor="t" rtlCol="false" tIns="0" lIns="0" bIns="0" rIns="0">
              <a:spAutoFit/>
            </a:bodyPr>
            <a:lstStyle/>
            <a:p>
              <a:pPr algn="l">
                <a:lnSpc>
                  <a:spcPts val="2634"/>
                </a:lnSpc>
              </a:pPr>
              <a:r>
                <a:rPr lang="en-US" sz="2057" b="true">
                  <a:solidFill>
                    <a:srgbClr val="343432"/>
                  </a:solidFill>
                  <a:latin typeface="Aptos Bold"/>
                  <a:ea typeface="Aptos Bold"/>
                  <a:cs typeface="Aptos Bold"/>
                  <a:sym typeface="Aptos Bold"/>
                </a:rPr>
                <a:t>Standard in force: </a:t>
              </a:r>
            </a:p>
            <a:p>
              <a:pPr algn="l">
                <a:lnSpc>
                  <a:spcPts val="2634"/>
                </a:lnSpc>
              </a:pPr>
              <a:r>
                <a:rPr lang="en-US" sz="2057">
                  <a:solidFill>
                    <a:srgbClr val="343432"/>
                  </a:solidFill>
                  <a:latin typeface="Aptos"/>
                  <a:ea typeface="Aptos"/>
                  <a:cs typeface="Aptos"/>
                  <a:sym typeface="Aptos"/>
                </a:rPr>
                <a:t>Corporate Near-term Criteria V5.3</a:t>
              </a:r>
            </a:p>
            <a:p>
              <a:pPr algn="l">
                <a:lnSpc>
                  <a:spcPts val="2634"/>
                </a:lnSpc>
              </a:pPr>
            </a:p>
            <a:p>
              <a:pPr algn="l">
                <a:lnSpc>
                  <a:spcPts val="2634"/>
                </a:lnSpc>
              </a:pPr>
            </a:p>
            <a:p>
              <a:pPr algn="l">
                <a:lnSpc>
                  <a:spcPts val="2634"/>
                </a:lnSpc>
              </a:pPr>
              <a:r>
                <a:rPr lang="en-US" sz="2057" b="true">
                  <a:solidFill>
                    <a:srgbClr val="343432"/>
                  </a:solidFill>
                  <a:latin typeface="Aptos Bold"/>
                  <a:ea typeface="Aptos Bold"/>
                  <a:cs typeface="Aptos Bold"/>
                  <a:sym typeface="Aptos Bold"/>
                </a:rPr>
                <a:t>Future standards:</a:t>
              </a:r>
            </a:p>
            <a:p>
              <a:pPr algn="l">
                <a:lnSpc>
                  <a:spcPts val="2634"/>
                </a:lnSpc>
              </a:pPr>
              <a:r>
                <a:rPr lang="en-US" sz="2057">
                  <a:solidFill>
                    <a:srgbClr val="343432"/>
                  </a:solidFill>
                  <a:latin typeface="Aptos"/>
                  <a:ea typeface="Aptos"/>
                  <a:cs typeface="Aptos"/>
                  <a:sym typeface="Aptos"/>
                </a:rPr>
                <a:t>Expected future revisions but no confirmed dates</a:t>
              </a:r>
            </a:p>
          </p:txBody>
        </p:sp>
        <p:sp>
          <p:nvSpPr>
            <p:cNvPr name="TextBox 25" id="25"/>
            <p:cNvSpPr txBox="true"/>
            <p:nvPr/>
          </p:nvSpPr>
          <p:spPr>
            <a:xfrm rot="0">
              <a:off x="8064153" y="3592632"/>
              <a:ext cx="5512494" cy="3547172"/>
            </a:xfrm>
            <a:prstGeom prst="rect">
              <a:avLst/>
            </a:prstGeom>
          </p:spPr>
          <p:txBody>
            <a:bodyPr anchor="t" rtlCol="false" tIns="0" lIns="0" bIns="0" rIns="0">
              <a:spAutoFit/>
            </a:bodyPr>
            <a:lstStyle/>
            <a:p>
              <a:pPr algn="l">
                <a:lnSpc>
                  <a:spcPts val="2634"/>
                </a:lnSpc>
              </a:pPr>
              <a:r>
                <a:rPr lang="en-US" sz="2057" b="true">
                  <a:solidFill>
                    <a:srgbClr val="343432"/>
                  </a:solidFill>
                  <a:latin typeface="Aptos Bold"/>
                  <a:ea typeface="Aptos Bold"/>
                  <a:cs typeface="Aptos Bold"/>
                  <a:sym typeface="Aptos Bold"/>
                </a:rPr>
                <a:t>Standard in force: </a:t>
              </a:r>
            </a:p>
            <a:p>
              <a:pPr algn="l">
                <a:lnSpc>
                  <a:spcPts val="2634"/>
                </a:lnSpc>
              </a:pPr>
              <a:r>
                <a:rPr lang="en-US" sz="2057">
                  <a:solidFill>
                    <a:srgbClr val="343432"/>
                  </a:solidFill>
                  <a:latin typeface="Aptos"/>
                  <a:ea typeface="Aptos"/>
                  <a:cs typeface="Aptos"/>
                  <a:sym typeface="Aptos"/>
                </a:rPr>
                <a:t>Corporate Net-Zero Standard V1.3, effective from September 2025</a:t>
              </a:r>
            </a:p>
            <a:p>
              <a:pPr algn="l">
                <a:lnSpc>
                  <a:spcPts val="2634"/>
                </a:lnSpc>
              </a:pPr>
            </a:p>
            <a:p>
              <a:pPr algn="l">
                <a:lnSpc>
                  <a:spcPts val="2634"/>
                </a:lnSpc>
              </a:pPr>
              <a:r>
                <a:rPr lang="en-US" sz="2057" b="true">
                  <a:solidFill>
                    <a:srgbClr val="343432"/>
                  </a:solidFill>
                  <a:latin typeface="Aptos Bold"/>
                  <a:ea typeface="Aptos Bold"/>
                  <a:cs typeface="Aptos Bold"/>
                  <a:sym typeface="Aptos Bold"/>
                </a:rPr>
                <a:t>Future standards:</a:t>
              </a:r>
            </a:p>
            <a:p>
              <a:pPr algn="l">
                <a:lnSpc>
                  <a:spcPts val="2634"/>
                </a:lnSpc>
              </a:pPr>
              <a:r>
                <a:rPr lang="en-US" sz="2057">
                  <a:solidFill>
                    <a:srgbClr val="343432"/>
                  </a:solidFill>
                  <a:latin typeface="Aptos"/>
                  <a:ea typeface="Aptos"/>
                  <a:cs typeface="Aptos"/>
                  <a:sym typeface="Aptos"/>
                </a:rPr>
                <a:t>V2.0 is in draft version, expected to become mandatory for new targets from early 2028</a:t>
              </a:r>
            </a:p>
          </p:txBody>
        </p:sp>
        <p:sp>
          <p:nvSpPr>
            <p:cNvPr name="TextBox 26" id="26"/>
            <p:cNvSpPr txBox="true"/>
            <p:nvPr/>
          </p:nvSpPr>
          <p:spPr>
            <a:xfrm rot="0">
              <a:off x="15686683" y="3592632"/>
              <a:ext cx="5512494" cy="3547172"/>
            </a:xfrm>
            <a:prstGeom prst="rect">
              <a:avLst/>
            </a:prstGeom>
          </p:spPr>
          <p:txBody>
            <a:bodyPr anchor="t" rtlCol="false" tIns="0" lIns="0" bIns="0" rIns="0">
              <a:spAutoFit/>
            </a:bodyPr>
            <a:lstStyle/>
            <a:p>
              <a:pPr algn="l">
                <a:lnSpc>
                  <a:spcPts val="2634"/>
                </a:lnSpc>
              </a:pPr>
              <a:r>
                <a:rPr lang="en-US" sz="2057" b="true">
                  <a:solidFill>
                    <a:srgbClr val="343432"/>
                  </a:solidFill>
                  <a:latin typeface="Aptos Bold"/>
                  <a:ea typeface="Aptos Bold"/>
                  <a:cs typeface="Aptos Bold"/>
                  <a:sym typeface="Aptos Bold"/>
                </a:rPr>
                <a:t>Standard in force: </a:t>
              </a:r>
            </a:p>
            <a:p>
              <a:pPr algn="l">
                <a:lnSpc>
                  <a:spcPts val="2634"/>
                </a:lnSpc>
              </a:pPr>
              <a:r>
                <a:rPr lang="en-US" sz="2057">
                  <a:solidFill>
                    <a:srgbClr val="343432"/>
                  </a:solidFill>
                  <a:latin typeface="Aptos"/>
                  <a:ea typeface="Aptos"/>
                  <a:cs typeface="Aptos"/>
                  <a:sym typeface="Aptos"/>
                </a:rPr>
                <a:t>FLAG guidance V1.1 in force, currently being revised after an urgent consultation in late 2025</a:t>
              </a:r>
            </a:p>
            <a:p>
              <a:pPr algn="l">
                <a:lnSpc>
                  <a:spcPts val="2634"/>
                </a:lnSpc>
              </a:pPr>
            </a:p>
            <a:p>
              <a:pPr algn="l">
                <a:lnSpc>
                  <a:spcPts val="2634"/>
                </a:lnSpc>
              </a:pPr>
              <a:r>
                <a:rPr lang="en-US" sz="2057" b="true">
                  <a:solidFill>
                    <a:srgbClr val="343432"/>
                  </a:solidFill>
                  <a:latin typeface="Aptos Bold"/>
                  <a:ea typeface="Aptos Bold"/>
                  <a:cs typeface="Aptos Bold"/>
                  <a:sym typeface="Aptos Bold"/>
                </a:rPr>
                <a:t>Future standards:</a:t>
              </a:r>
            </a:p>
            <a:p>
              <a:pPr algn="l">
                <a:lnSpc>
                  <a:spcPts val="2634"/>
                </a:lnSpc>
              </a:pPr>
              <a:r>
                <a:rPr lang="en-US" sz="2057">
                  <a:solidFill>
                    <a:srgbClr val="343432"/>
                  </a:solidFill>
                  <a:latin typeface="Aptos"/>
                  <a:ea typeface="Aptos"/>
                  <a:cs typeface="Aptos"/>
                  <a:sym typeface="Aptos"/>
                </a:rPr>
                <a:t>Updated FLAG criteria are expected in early 2026</a:t>
              </a:r>
            </a:p>
          </p:txBody>
        </p:sp>
        <p:sp>
          <p:nvSpPr>
            <p:cNvPr name="Freeform 27" id="27"/>
            <p:cNvSpPr/>
            <p:nvPr/>
          </p:nvSpPr>
          <p:spPr>
            <a:xfrm flipH="false" flipV="false" rot="0">
              <a:off x="1078462" y="0"/>
              <a:ext cx="4161958" cy="976168"/>
            </a:xfrm>
            <a:custGeom>
              <a:avLst/>
              <a:gdLst/>
              <a:ahLst/>
              <a:cxnLst/>
              <a:rect r="r" b="b" t="t" l="l"/>
              <a:pathLst>
                <a:path h="976168" w="4161958">
                  <a:moveTo>
                    <a:pt x="0" y="0"/>
                  </a:moveTo>
                  <a:lnTo>
                    <a:pt x="4161958" y="0"/>
                  </a:lnTo>
                  <a:lnTo>
                    <a:pt x="4161958" y="976168"/>
                  </a:lnTo>
                  <a:lnTo>
                    <a:pt x="0" y="9761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8" id="28"/>
            <p:cNvSpPr txBox="true"/>
            <p:nvPr/>
          </p:nvSpPr>
          <p:spPr>
            <a:xfrm rot="0">
              <a:off x="1253430" y="294387"/>
              <a:ext cx="3812022" cy="377869"/>
            </a:xfrm>
            <a:prstGeom prst="rect">
              <a:avLst/>
            </a:prstGeom>
          </p:spPr>
          <p:txBody>
            <a:bodyPr anchor="t" rtlCol="false" tIns="0" lIns="0" bIns="0" rIns="0">
              <a:spAutoFit/>
            </a:bodyPr>
            <a:lstStyle/>
            <a:p>
              <a:pPr algn="ctr" marL="0" indent="0" lvl="0">
                <a:lnSpc>
                  <a:spcPts val="2395"/>
                </a:lnSpc>
                <a:spcBef>
                  <a:spcPct val="0"/>
                </a:spcBef>
              </a:pPr>
              <a:r>
                <a:rPr lang="en-US" b="true" sz="1871">
                  <a:solidFill>
                    <a:srgbClr val="FFFFFF"/>
                  </a:solidFill>
                  <a:latin typeface="Aptos Bold"/>
                  <a:ea typeface="Aptos Bold"/>
                  <a:cs typeface="Aptos Bold"/>
                  <a:sym typeface="Aptos Bold"/>
                </a:rPr>
                <a:t>NEAR-TERM SBTS</a:t>
              </a:r>
            </a:p>
          </p:txBody>
        </p:sp>
      </p:grpSp>
      <p:grpSp>
        <p:nvGrpSpPr>
          <p:cNvPr name="Group 29" id="29"/>
          <p:cNvGrpSpPr/>
          <p:nvPr/>
        </p:nvGrpSpPr>
        <p:grpSpPr>
          <a:xfrm rot="0">
            <a:off x="0" y="9235703"/>
            <a:ext cx="1486297" cy="1051297"/>
            <a:chOff x="0" y="0"/>
            <a:chExt cx="2657221" cy="1879524"/>
          </a:xfrm>
        </p:grpSpPr>
        <p:sp>
          <p:nvSpPr>
            <p:cNvPr name="Freeform 30" id="30"/>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6"/>
              <a:stretch>
                <a:fillRect l="0" t="-12" r="0" b="-14"/>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sp>
        <p:nvSpPr>
          <p:cNvPr name="TextBox 2" id="2"/>
          <p:cNvSpPr txBox="true"/>
          <p:nvPr/>
        </p:nvSpPr>
        <p:spPr>
          <a:xfrm rot="0">
            <a:off x="1038225" y="489374"/>
            <a:ext cx="16751856" cy="1622983"/>
          </a:xfrm>
          <a:prstGeom prst="rect">
            <a:avLst/>
          </a:prstGeom>
        </p:spPr>
        <p:txBody>
          <a:bodyPr anchor="t" rtlCol="false" tIns="0" lIns="0" bIns="0" rIns="0">
            <a:spAutoFit/>
          </a:bodyPr>
          <a:lstStyle/>
          <a:p>
            <a:pPr algn="l">
              <a:lnSpc>
                <a:spcPts val="6327"/>
              </a:lnSpc>
            </a:pPr>
            <a:r>
              <a:rPr lang="en-US" b="true" sz="5609">
                <a:solidFill>
                  <a:srgbClr val="145A5D"/>
                </a:solidFill>
                <a:latin typeface="Aptos Bold"/>
                <a:ea typeface="Aptos Bold"/>
                <a:cs typeface="Aptos Bold"/>
                <a:sym typeface="Aptos Bold"/>
              </a:rPr>
              <a:t>Appendix 2: Early SBTi criteria vs current requirements</a:t>
            </a:r>
          </a:p>
        </p:txBody>
      </p:sp>
      <p:grpSp>
        <p:nvGrpSpPr>
          <p:cNvPr name="Group 3" id="3"/>
          <p:cNvGrpSpPr/>
          <p:nvPr/>
        </p:nvGrpSpPr>
        <p:grpSpPr>
          <a:xfrm rot="0">
            <a:off x="871245" y="5788890"/>
            <a:ext cx="7974385" cy="3446813"/>
            <a:chOff x="0" y="0"/>
            <a:chExt cx="10632513" cy="4595750"/>
          </a:xfrm>
        </p:grpSpPr>
        <p:sp>
          <p:nvSpPr>
            <p:cNvPr name="Freeform 4" id="4"/>
            <p:cNvSpPr/>
            <p:nvPr/>
          </p:nvSpPr>
          <p:spPr>
            <a:xfrm flipH="false" flipV="false" rot="0">
              <a:off x="0" y="0"/>
              <a:ext cx="10632513" cy="4595750"/>
            </a:xfrm>
            <a:custGeom>
              <a:avLst/>
              <a:gdLst/>
              <a:ahLst/>
              <a:cxnLst/>
              <a:rect r="r" b="b" t="t" l="l"/>
              <a:pathLst>
                <a:path h="4595750" w="10632513">
                  <a:moveTo>
                    <a:pt x="0" y="0"/>
                  </a:moveTo>
                  <a:lnTo>
                    <a:pt x="10632513" y="0"/>
                  </a:lnTo>
                  <a:lnTo>
                    <a:pt x="10632513" y="4595750"/>
                  </a:lnTo>
                  <a:lnTo>
                    <a:pt x="0" y="45957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990306" y="437259"/>
              <a:ext cx="8651900" cy="2782186"/>
            </a:xfrm>
            <a:prstGeom prst="rect">
              <a:avLst/>
            </a:prstGeom>
          </p:spPr>
          <p:txBody>
            <a:bodyPr anchor="t" rtlCol="false" tIns="0" lIns="0" bIns="0" rIns="0">
              <a:spAutoFit/>
            </a:bodyPr>
            <a:lstStyle/>
            <a:p>
              <a:pPr algn="l">
                <a:lnSpc>
                  <a:spcPts val="3695"/>
                </a:lnSpc>
              </a:pPr>
              <a:r>
                <a:rPr lang="en-US" sz="2200" b="true">
                  <a:solidFill>
                    <a:srgbClr val="231F20"/>
                  </a:solidFill>
                  <a:latin typeface="Aptos Bold"/>
                  <a:ea typeface="Aptos Bold"/>
                  <a:cs typeface="Aptos Bold"/>
                  <a:sym typeface="Aptos Bold"/>
                </a:rPr>
                <a:t>Early Criteria</a:t>
              </a:r>
            </a:p>
            <a:p>
              <a:pPr algn="l" marL="241046" indent="-120523" lvl="1">
                <a:lnSpc>
                  <a:spcPts val="3359"/>
                </a:lnSpc>
                <a:buFont typeface="Arial"/>
                <a:buChar char="•"/>
              </a:pPr>
              <a:r>
                <a:rPr lang="en-US" sz="2000">
                  <a:solidFill>
                    <a:srgbClr val="231F20"/>
                  </a:solidFill>
                  <a:latin typeface="Aptos"/>
                  <a:ea typeface="Aptos"/>
                  <a:cs typeface="Aptos"/>
                  <a:sym typeface="Aptos"/>
                </a:rPr>
                <a:t>“Well-below 2°C” targets were accepted</a:t>
              </a:r>
            </a:p>
            <a:p>
              <a:pPr algn="l" marL="241300" indent="-120650" lvl="1">
                <a:lnSpc>
                  <a:spcPts val="3359"/>
                </a:lnSpc>
                <a:buFont typeface="Arial"/>
                <a:buChar char="•"/>
              </a:pPr>
              <a:r>
                <a:rPr lang="en-US" sz="2000">
                  <a:solidFill>
                    <a:srgbClr val="231F20"/>
                  </a:solidFill>
                  <a:latin typeface="Aptos"/>
                  <a:ea typeface="Aptos"/>
                  <a:cs typeface="Aptos"/>
                  <a:sym typeface="Aptos"/>
                </a:rPr>
                <a:t>Limited Scope 3 ambition category coverage</a:t>
              </a:r>
            </a:p>
            <a:p>
              <a:pPr algn="l" marL="241300" indent="-120650" lvl="1">
                <a:lnSpc>
                  <a:spcPts val="3359"/>
                </a:lnSpc>
                <a:buFont typeface="Arial"/>
                <a:buChar char="•"/>
              </a:pPr>
              <a:r>
                <a:rPr lang="en-US" sz="2000">
                  <a:solidFill>
                    <a:srgbClr val="000000"/>
                  </a:solidFill>
                  <a:latin typeface="Aptos"/>
                  <a:ea typeface="Aptos"/>
                  <a:cs typeface="Aptos"/>
                  <a:sym typeface="Aptos"/>
                </a:rPr>
                <a:t>Limited requirements for recalculation and supporting evidence</a:t>
              </a:r>
            </a:p>
          </p:txBody>
        </p:sp>
      </p:grpSp>
      <p:grpSp>
        <p:nvGrpSpPr>
          <p:cNvPr name="Group 6" id="6"/>
          <p:cNvGrpSpPr/>
          <p:nvPr/>
        </p:nvGrpSpPr>
        <p:grpSpPr>
          <a:xfrm rot="0">
            <a:off x="9694248" y="5788890"/>
            <a:ext cx="7974385" cy="3446813"/>
            <a:chOff x="0" y="0"/>
            <a:chExt cx="10632513" cy="4595750"/>
          </a:xfrm>
        </p:grpSpPr>
        <p:sp>
          <p:nvSpPr>
            <p:cNvPr name="Freeform 7" id="7"/>
            <p:cNvSpPr/>
            <p:nvPr/>
          </p:nvSpPr>
          <p:spPr>
            <a:xfrm flipH="false" flipV="false" rot="0">
              <a:off x="0" y="0"/>
              <a:ext cx="10632513" cy="4595750"/>
            </a:xfrm>
            <a:custGeom>
              <a:avLst/>
              <a:gdLst/>
              <a:ahLst/>
              <a:cxnLst/>
              <a:rect r="r" b="b" t="t" l="l"/>
              <a:pathLst>
                <a:path h="4595750" w="10632513">
                  <a:moveTo>
                    <a:pt x="0" y="0"/>
                  </a:moveTo>
                  <a:lnTo>
                    <a:pt x="10632513" y="0"/>
                  </a:lnTo>
                  <a:lnTo>
                    <a:pt x="10632513" y="4595750"/>
                  </a:lnTo>
                  <a:lnTo>
                    <a:pt x="0" y="45957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051333" y="437259"/>
              <a:ext cx="8783892" cy="3340986"/>
            </a:xfrm>
            <a:prstGeom prst="rect">
              <a:avLst/>
            </a:prstGeom>
          </p:spPr>
          <p:txBody>
            <a:bodyPr anchor="t" rtlCol="false" tIns="0" lIns="0" bIns="0" rIns="0">
              <a:spAutoFit/>
            </a:bodyPr>
            <a:lstStyle/>
            <a:p>
              <a:pPr algn="l">
                <a:lnSpc>
                  <a:spcPts val="3695"/>
                </a:lnSpc>
              </a:pPr>
              <a:r>
                <a:rPr lang="en-US" sz="2200" b="true">
                  <a:solidFill>
                    <a:srgbClr val="231F20"/>
                  </a:solidFill>
                  <a:latin typeface="Aptos Bold"/>
                  <a:ea typeface="Aptos Bold"/>
                  <a:cs typeface="Aptos Bold"/>
                  <a:sym typeface="Aptos Bold"/>
                </a:rPr>
                <a:t>Current Requirements</a:t>
              </a:r>
            </a:p>
            <a:p>
              <a:pPr algn="l" marL="241300" indent="-120650" lvl="1">
                <a:lnSpc>
                  <a:spcPts val="3359"/>
                </a:lnSpc>
                <a:buFont typeface="Arial"/>
                <a:buChar char="•"/>
              </a:pPr>
              <a:r>
                <a:rPr lang="en-US" sz="2000">
                  <a:solidFill>
                    <a:srgbClr val="231F20"/>
                  </a:solidFill>
                  <a:latin typeface="Aptos"/>
                  <a:ea typeface="Aptos"/>
                  <a:cs typeface="Aptos"/>
                  <a:sym typeface="Aptos"/>
                </a:rPr>
                <a:t>1.5°C alignment required for Scope 1 and 2</a:t>
              </a:r>
            </a:p>
            <a:p>
              <a:pPr algn="l" marL="241300" indent="-120650" lvl="1">
                <a:lnSpc>
                  <a:spcPts val="3359"/>
                </a:lnSpc>
                <a:buFont typeface="Arial"/>
                <a:buChar char="•"/>
              </a:pPr>
              <a:r>
                <a:rPr lang="en-US" sz="2000">
                  <a:solidFill>
                    <a:srgbClr val="231F20"/>
                  </a:solidFill>
                  <a:latin typeface="Aptos"/>
                  <a:ea typeface="Aptos"/>
                  <a:cs typeface="Aptos"/>
                  <a:sym typeface="Aptos"/>
                </a:rPr>
                <a:t>Higher ambition required for material Scope 3 targets</a:t>
              </a:r>
            </a:p>
            <a:p>
              <a:pPr algn="l" marL="241300" indent="-120650" lvl="1">
                <a:lnSpc>
                  <a:spcPts val="3359"/>
                </a:lnSpc>
                <a:buFont typeface="Arial"/>
                <a:buChar char="•"/>
              </a:pPr>
              <a:r>
                <a:rPr lang="en-US" sz="2000">
                  <a:solidFill>
                    <a:srgbClr val="231F20"/>
                  </a:solidFill>
                  <a:latin typeface="Aptos"/>
                  <a:ea typeface="Aptos"/>
                  <a:cs typeface="Aptos"/>
                  <a:sym typeface="Aptos"/>
                </a:rPr>
                <a:t>Shorter, science-aligned timeframes</a:t>
              </a:r>
            </a:p>
            <a:p>
              <a:pPr algn="l" marL="241300" indent="-120650" lvl="1">
                <a:lnSpc>
                  <a:spcPts val="3359"/>
                </a:lnSpc>
                <a:buFont typeface="Arial"/>
                <a:buChar char="•"/>
              </a:pPr>
              <a:r>
                <a:rPr lang="en-US" sz="2000">
                  <a:solidFill>
                    <a:srgbClr val="231F20"/>
                  </a:solidFill>
                  <a:latin typeface="Aptos"/>
                  <a:ea typeface="Aptos"/>
                  <a:cs typeface="Aptos"/>
                  <a:sym typeface="Aptos"/>
                </a:rPr>
                <a:t>Stricter evidence, recalculation, and revalidation requirements</a:t>
              </a:r>
            </a:p>
          </p:txBody>
        </p:sp>
      </p:grpSp>
      <p:sp>
        <p:nvSpPr>
          <p:cNvPr name="AutoShape 9" id="9"/>
          <p:cNvSpPr/>
          <p:nvPr/>
        </p:nvSpPr>
        <p:spPr>
          <a:xfrm>
            <a:off x="9144000" y="7674446"/>
            <a:ext cx="0" cy="3307034"/>
          </a:xfrm>
          <a:prstGeom prst="line">
            <a:avLst/>
          </a:prstGeom>
          <a:ln cap="rnd" w="66675">
            <a:solidFill>
              <a:srgbClr val="404040"/>
            </a:solidFill>
            <a:prstDash val="solid"/>
            <a:headEnd type="none" len="sm" w="sm"/>
            <a:tailEnd type="none" len="sm" w="sm"/>
          </a:ln>
        </p:spPr>
      </p:sp>
      <p:sp>
        <p:nvSpPr>
          <p:cNvPr name="Freeform 10" id="10"/>
          <p:cNvSpPr/>
          <p:nvPr/>
        </p:nvSpPr>
        <p:spPr>
          <a:xfrm flipH="false" flipV="false" rot="0">
            <a:off x="8845630" y="7041599"/>
            <a:ext cx="632847" cy="632847"/>
          </a:xfrm>
          <a:custGeom>
            <a:avLst/>
            <a:gdLst/>
            <a:ahLst/>
            <a:cxnLst/>
            <a:rect r="r" b="b" t="t" l="l"/>
            <a:pathLst>
              <a:path h="632847" w="632847">
                <a:moveTo>
                  <a:pt x="0" y="0"/>
                </a:moveTo>
                <a:lnTo>
                  <a:pt x="632848" y="0"/>
                </a:lnTo>
                <a:lnTo>
                  <a:pt x="632848" y="632847"/>
                </a:lnTo>
                <a:lnTo>
                  <a:pt x="0" y="63284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6276761" y="4798888"/>
            <a:ext cx="5734479" cy="544756"/>
          </a:xfrm>
          <a:prstGeom prst="rect">
            <a:avLst/>
          </a:prstGeom>
        </p:spPr>
        <p:txBody>
          <a:bodyPr anchor="t" rtlCol="false" tIns="0" lIns="0" bIns="0" rIns="0">
            <a:spAutoFit/>
          </a:bodyPr>
          <a:lstStyle/>
          <a:p>
            <a:pPr algn="ctr">
              <a:lnSpc>
                <a:spcPts val="4676"/>
              </a:lnSpc>
            </a:pPr>
            <a:r>
              <a:rPr lang="en-US" b="true" sz="2783">
                <a:solidFill>
                  <a:srgbClr val="231F20"/>
                </a:solidFill>
                <a:latin typeface="Aptos Bold"/>
                <a:ea typeface="Aptos Bold"/>
                <a:cs typeface="Aptos Bold"/>
                <a:sym typeface="Aptos Bold"/>
              </a:rPr>
              <a:t>Target Ambition</a:t>
            </a:r>
          </a:p>
        </p:txBody>
      </p:sp>
      <p:sp>
        <p:nvSpPr>
          <p:cNvPr name="AutoShape 12" id="12"/>
          <p:cNvSpPr/>
          <p:nvPr/>
        </p:nvSpPr>
        <p:spPr>
          <a:xfrm flipH="true">
            <a:off x="9144000" y="5617121"/>
            <a:ext cx="0" cy="1424478"/>
          </a:xfrm>
          <a:prstGeom prst="line">
            <a:avLst/>
          </a:prstGeom>
          <a:ln cap="rnd" w="66675">
            <a:solidFill>
              <a:srgbClr val="404040"/>
            </a:solidFill>
            <a:prstDash val="solid"/>
            <a:headEnd type="none" len="sm" w="sm"/>
            <a:tailEnd type="none" len="sm" w="sm"/>
          </a:ln>
        </p:spPr>
      </p:sp>
      <p:sp>
        <p:nvSpPr>
          <p:cNvPr name="TextBox 13" id="13"/>
          <p:cNvSpPr txBox="true"/>
          <p:nvPr/>
        </p:nvSpPr>
        <p:spPr>
          <a:xfrm rot="0">
            <a:off x="1028700" y="2484660"/>
            <a:ext cx="16230600" cy="2159813"/>
          </a:xfrm>
          <a:prstGeom prst="rect">
            <a:avLst/>
          </a:prstGeom>
        </p:spPr>
        <p:txBody>
          <a:bodyPr anchor="t" rtlCol="false" tIns="0" lIns="0" bIns="0" rIns="0">
            <a:spAutoFit/>
          </a:bodyPr>
          <a:lstStyle/>
          <a:p>
            <a:pPr algn="l">
              <a:lnSpc>
                <a:spcPts val="3477"/>
              </a:lnSpc>
              <a:spcBef>
                <a:spcPct val="0"/>
              </a:spcBef>
            </a:pPr>
            <a:r>
              <a:rPr lang="en-US" sz="2070">
                <a:solidFill>
                  <a:srgbClr val="000000"/>
                </a:solidFill>
                <a:latin typeface="Aptos"/>
                <a:ea typeface="Aptos"/>
                <a:cs typeface="Aptos"/>
                <a:sym typeface="Aptos"/>
              </a:rPr>
              <a:t>Early </a:t>
            </a:r>
            <a:r>
              <a:rPr lang="en-US" sz="2070">
                <a:solidFill>
                  <a:srgbClr val="000000"/>
                </a:solidFill>
                <a:latin typeface="Aptos"/>
                <a:ea typeface="Aptos"/>
                <a:cs typeface="Aptos"/>
                <a:sym typeface="Aptos"/>
              </a:rPr>
              <a:t>adopters of SBTi  have likely had their targets approved according to early versions of the SBTi criteria . The SBTi regularly updates its requirements to ensure they remain aligned with current science. Since 2022, SBTi has significantly strengthened its requirements, increasing ambition levels, tightening timelines, strengthening Scope 3 expectations, and introducing more stringent evidence, recalculation, and validation requirements. This means </a:t>
            </a:r>
            <a:r>
              <a:rPr lang="en-US" b="true" sz="2070">
                <a:solidFill>
                  <a:srgbClr val="000000"/>
                </a:solidFill>
                <a:latin typeface="Aptos Bold"/>
                <a:ea typeface="Aptos Bold"/>
                <a:cs typeface="Aptos Bold"/>
                <a:sym typeface="Aptos Bold"/>
              </a:rPr>
              <a:t>new adopters, or companies needing to update their targets after their 5 year review, face significantly more stringent criteria</a:t>
            </a:r>
            <a:r>
              <a:rPr lang="en-US" sz="2070">
                <a:solidFill>
                  <a:srgbClr val="000000"/>
                </a:solidFill>
                <a:latin typeface="Aptos"/>
                <a:ea typeface="Aptos"/>
                <a:cs typeface="Aptos"/>
                <a:sym typeface="Aptos"/>
              </a:rPr>
              <a:t>:</a:t>
            </a:r>
          </a:p>
        </p:txBody>
      </p:sp>
      <p:grpSp>
        <p:nvGrpSpPr>
          <p:cNvPr name="Group 14" id="14"/>
          <p:cNvGrpSpPr/>
          <p:nvPr/>
        </p:nvGrpSpPr>
        <p:grpSpPr>
          <a:xfrm rot="0">
            <a:off x="0" y="9235703"/>
            <a:ext cx="1486297" cy="1051297"/>
            <a:chOff x="0" y="0"/>
            <a:chExt cx="2657221" cy="1879524"/>
          </a:xfrm>
        </p:grpSpPr>
        <p:sp>
          <p:nvSpPr>
            <p:cNvPr name="Freeform 15" id="15"/>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7"/>
              <a:stretch>
                <a:fillRect l="0" t="-12" r="0" b="-14"/>
              </a:stretch>
            </a:blip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178592" y="1028700"/>
            <a:ext cx="8838110" cy="3711250"/>
            <a:chOff x="0" y="0"/>
            <a:chExt cx="11784146" cy="4948333"/>
          </a:xfrm>
        </p:grpSpPr>
        <p:sp>
          <p:nvSpPr>
            <p:cNvPr name="Freeform 3" id="3"/>
            <p:cNvSpPr/>
            <p:nvPr/>
          </p:nvSpPr>
          <p:spPr>
            <a:xfrm flipH="false" flipV="false" rot="0">
              <a:off x="0" y="0"/>
              <a:ext cx="11784146" cy="4948333"/>
            </a:xfrm>
            <a:custGeom>
              <a:avLst/>
              <a:gdLst/>
              <a:ahLst/>
              <a:cxnLst/>
              <a:rect r="r" b="b" t="t" l="l"/>
              <a:pathLst>
                <a:path h="4948333" w="11784146">
                  <a:moveTo>
                    <a:pt x="0" y="0"/>
                  </a:moveTo>
                  <a:lnTo>
                    <a:pt x="11784146" y="0"/>
                  </a:lnTo>
                  <a:lnTo>
                    <a:pt x="11784146" y="4948333"/>
                  </a:lnTo>
                  <a:lnTo>
                    <a:pt x="0" y="49483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776650" y="527869"/>
              <a:ext cx="9016670" cy="2168008"/>
            </a:xfrm>
            <a:prstGeom prst="rect">
              <a:avLst/>
            </a:prstGeom>
          </p:spPr>
          <p:txBody>
            <a:bodyPr anchor="t" rtlCol="false" tIns="0" lIns="0" bIns="0" rIns="0">
              <a:spAutoFit/>
            </a:bodyPr>
            <a:lstStyle/>
            <a:p>
              <a:pPr algn="just">
                <a:lnSpc>
                  <a:spcPts val="3359"/>
                </a:lnSpc>
              </a:pPr>
              <a:r>
                <a:rPr lang="en-US" sz="2000" b="true">
                  <a:solidFill>
                    <a:srgbClr val="231F20"/>
                  </a:solidFill>
                  <a:latin typeface="Aptos Bold"/>
                  <a:ea typeface="Aptos Bold"/>
                  <a:cs typeface="Aptos Bold"/>
                  <a:sym typeface="Aptos Bold"/>
                </a:rPr>
                <a:t>Early Criteria</a:t>
              </a:r>
            </a:p>
            <a:p>
              <a:pPr algn="just" marL="241300" indent="-120650" lvl="1">
                <a:lnSpc>
                  <a:spcPts val="3359"/>
                </a:lnSpc>
                <a:buFont typeface="Arial"/>
                <a:buChar char="•"/>
              </a:pPr>
              <a:r>
                <a:rPr lang="en-US" sz="2000">
                  <a:solidFill>
                    <a:srgbClr val="231F20"/>
                  </a:solidFill>
                  <a:latin typeface="Aptos"/>
                  <a:ea typeface="Aptos"/>
                  <a:cs typeface="Aptos"/>
                  <a:sym typeface="Aptos"/>
                </a:rPr>
                <a:t>Longer-term timelines were accepted. </a:t>
              </a:r>
            </a:p>
            <a:p>
              <a:pPr algn="just" marL="241300" indent="-120650" lvl="1">
                <a:lnSpc>
                  <a:spcPts val="3359"/>
                </a:lnSpc>
                <a:buFont typeface="Arial"/>
                <a:buChar char="•"/>
              </a:pPr>
              <a:r>
                <a:rPr lang="en-US" sz="2000">
                  <a:solidFill>
                    <a:srgbClr val="231F20"/>
                  </a:solidFill>
                  <a:latin typeface="Aptos"/>
                  <a:ea typeface="Aptos"/>
                  <a:cs typeface="Aptos"/>
                  <a:sym typeface="Aptos"/>
                </a:rPr>
                <a:t>Near-term targets typically ranged from 5 to 15 years from the base year.</a:t>
              </a:r>
            </a:p>
          </p:txBody>
        </p:sp>
      </p:grpSp>
      <p:grpSp>
        <p:nvGrpSpPr>
          <p:cNvPr name="Group 5" id="5"/>
          <p:cNvGrpSpPr/>
          <p:nvPr/>
        </p:nvGrpSpPr>
        <p:grpSpPr>
          <a:xfrm rot="0">
            <a:off x="9624826" y="1028700"/>
            <a:ext cx="8838110" cy="3711250"/>
            <a:chOff x="0" y="0"/>
            <a:chExt cx="11784146" cy="4948333"/>
          </a:xfrm>
        </p:grpSpPr>
        <p:sp>
          <p:nvSpPr>
            <p:cNvPr name="Freeform 6" id="6"/>
            <p:cNvSpPr/>
            <p:nvPr/>
          </p:nvSpPr>
          <p:spPr>
            <a:xfrm flipH="false" flipV="false" rot="0">
              <a:off x="0" y="0"/>
              <a:ext cx="11784146" cy="4948333"/>
            </a:xfrm>
            <a:custGeom>
              <a:avLst/>
              <a:gdLst/>
              <a:ahLst/>
              <a:cxnLst/>
              <a:rect r="r" b="b" t="t" l="l"/>
              <a:pathLst>
                <a:path h="4948333" w="11784146">
                  <a:moveTo>
                    <a:pt x="0" y="0"/>
                  </a:moveTo>
                  <a:lnTo>
                    <a:pt x="11784146" y="0"/>
                  </a:lnTo>
                  <a:lnTo>
                    <a:pt x="11784146" y="4948333"/>
                  </a:lnTo>
                  <a:lnTo>
                    <a:pt x="0" y="49483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1211138" y="527869"/>
              <a:ext cx="9361870" cy="3285608"/>
            </a:xfrm>
            <a:prstGeom prst="rect">
              <a:avLst/>
            </a:prstGeom>
          </p:spPr>
          <p:txBody>
            <a:bodyPr anchor="t" rtlCol="false" tIns="0" lIns="0" bIns="0" rIns="0">
              <a:spAutoFit/>
            </a:bodyPr>
            <a:lstStyle/>
            <a:p>
              <a:pPr algn="l">
                <a:lnSpc>
                  <a:spcPts val="3359"/>
                </a:lnSpc>
              </a:pPr>
              <a:r>
                <a:rPr lang="en-US" sz="2000" b="true">
                  <a:solidFill>
                    <a:srgbClr val="231F20"/>
                  </a:solidFill>
                  <a:latin typeface="Aptos Bold"/>
                  <a:ea typeface="Aptos Bold"/>
                  <a:cs typeface="Aptos Bold"/>
                  <a:sym typeface="Aptos Bold"/>
                </a:rPr>
                <a:t>Current Requirements</a:t>
              </a:r>
            </a:p>
            <a:p>
              <a:pPr algn="l" marL="241300" indent="-120650" lvl="1">
                <a:lnSpc>
                  <a:spcPts val="3359"/>
                </a:lnSpc>
                <a:buFont typeface="Arial"/>
                <a:buChar char="•"/>
              </a:pPr>
              <a:r>
                <a:rPr lang="en-US" sz="2000">
                  <a:solidFill>
                    <a:srgbClr val="231F20"/>
                  </a:solidFill>
                  <a:latin typeface="Aptos"/>
                  <a:ea typeface="Aptos"/>
                  <a:cs typeface="Aptos"/>
                  <a:sym typeface="Aptos"/>
                </a:rPr>
                <a:t>Near-term targets must have a maximum timeframe of 10 years from the base year.</a:t>
              </a:r>
            </a:p>
            <a:p>
              <a:pPr algn="l" marL="241300" indent="-120650" lvl="1">
                <a:lnSpc>
                  <a:spcPts val="3359"/>
                </a:lnSpc>
                <a:buFont typeface="Arial"/>
                <a:buChar char="•"/>
              </a:pPr>
              <a:r>
                <a:rPr lang="en-US" sz="2000">
                  <a:solidFill>
                    <a:srgbClr val="231F20"/>
                  </a:solidFill>
                  <a:latin typeface="Aptos"/>
                  <a:ea typeface="Aptos"/>
                  <a:cs typeface="Aptos"/>
                  <a:sym typeface="Aptos"/>
                </a:rPr>
                <a:t>Stronger emphasis is placed on near-term action.</a:t>
              </a:r>
            </a:p>
            <a:p>
              <a:pPr algn="l" marL="241300" indent="-120650" lvl="1">
                <a:lnSpc>
                  <a:spcPts val="3359"/>
                </a:lnSpc>
                <a:buFont typeface="Arial"/>
                <a:buChar char="•"/>
              </a:pPr>
              <a:r>
                <a:rPr lang="en-US" sz="2000">
                  <a:solidFill>
                    <a:srgbClr val="231F20"/>
                  </a:solidFill>
                  <a:latin typeface="Aptos"/>
                  <a:ea typeface="Aptos"/>
                  <a:cs typeface="Aptos"/>
                  <a:sym typeface="Aptos"/>
                </a:rPr>
                <a:t>Long-term ambition is now addressed primarily through Net-Zero targets.</a:t>
              </a:r>
            </a:p>
          </p:txBody>
        </p:sp>
      </p:grpSp>
      <p:grpSp>
        <p:nvGrpSpPr>
          <p:cNvPr name="Group 8" id="8"/>
          <p:cNvGrpSpPr/>
          <p:nvPr/>
        </p:nvGrpSpPr>
        <p:grpSpPr>
          <a:xfrm rot="0">
            <a:off x="178592" y="5166107"/>
            <a:ext cx="8838110" cy="3711250"/>
            <a:chOff x="0" y="0"/>
            <a:chExt cx="11784146" cy="4948333"/>
          </a:xfrm>
        </p:grpSpPr>
        <p:sp>
          <p:nvSpPr>
            <p:cNvPr name="Freeform 9" id="9"/>
            <p:cNvSpPr/>
            <p:nvPr/>
          </p:nvSpPr>
          <p:spPr>
            <a:xfrm flipH="false" flipV="false" rot="0">
              <a:off x="0" y="0"/>
              <a:ext cx="11784146" cy="4948333"/>
            </a:xfrm>
            <a:custGeom>
              <a:avLst/>
              <a:gdLst/>
              <a:ahLst/>
              <a:cxnLst/>
              <a:rect r="r" b="b" t="t" l="l"/>
              <a:pathLst>
                <a:path h="4948333" w="11784146">
                  <a:moveTo>
                    <a:pt x="0" y="0"/>
                  </a:moveTo>
                  <a:lnTo>
                    <a:pt x="11784146" y="0"/>
                  </a:lnTo>
                  <a:lnTo>
                    <a:pt x="11784146" y="4948333"/>
                  </a:lnTo>
                  <a:lnTo>
                    <a:pt x="0" y="49483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886305" y="380882"/>
              <a:ext cx="9373497" cy="3844408"/>
            </a:xfrm>
            <a:prstGeom prst="rect">
              <a:avLst/>
            </a:prstGeom>
          </p:spPr>
          <p:txBody>
            <a:bodyPr anchor="t" rtlCol="false" tIns="0" lIns="0" bIns="0" rIns="0">
              <a:spAutoFit/>
            </a:bodyPr>
            <a:lstStyle/>
            <a:p>
              <a:pPr algn="l">
                <a:lnSpc>
                  <a:spcPts val="3359"/>
                </a:lnSpc>
              </a:pPr>
              <a:r>
                <a:rPr lang="en-US" sz="2000" b="true">
                  <a:solidFill>
                    <a:srgbClr val="231F20"/>
                  </a:solidFill>
                  <a:latin typeface="Aptos Bold"/>
                  <a:ea typeface="Aptos Bold"/>
                  <a:cs typeface="Aptos Bold"/>
                  <a:sym typeface="Aptos Bold"/>
                </a:rPr>
                <a:t>Early Criteria</a:t>
              </a:r>
            </a:p>
            <a:p>
              <a:pPr algn="l" marL="241300" indent="-120650" lvl="1">
                <a:lnSpc>
                  <a:spcPts val="3359"/>
                </a:lnSpc>
                <a:buFont typeface="Arial"/>
                <a:buChar char="•"/>
              </a:pPr>
              <a:r>
                <a:rPr lang="en-US" sz="2000">
                  <a:solidFill>
                    <a:srgbClr val="231F20"/>
                  </a:solidFill>
                  <a:latin typeface="Aptos"/>
                  <a:ea typeface="Aptos"/>
                  <a:cs typeface="Aptos"/>
                  <a:sym typeface="Aptos"/>
                </a:rPr>
                <a:t>Near-term targets were required to cover at least 95% of Scope 1 and 2 emissions</a:t>
              </a:r>
            </a:p>
            <a:p>
              <a:pPr algn="l" marL="241300" indent="-120650" lvl="1">
                <a:lnSpc>
                  <a:spcPts val="3359"/>
                </a:lnSpc>
                <a:buFont typeface="Arial"/>
                <a:buChar char="•"/>
              </a:pPr>
              <a:r>
                <a:rPr lang="en-US" sz="2000">
                  <a:solidFill>
                    <a:srgbClr val="231F20"/>
                  </a:solidFill>
                  <a:latin typeface="Aptos"/>
                  <a:ea typeface="Aptos"/>
                  <a:cs typeface="Aptos"/>
                  <a:sym typeface="Aptos"/>
                </a:rPr>
                <a:t>Where Scope 3 emissions represented 40% or more of total emissions, companies were required to set a Scope 3 target covering at least 67% of Scope 3 emissions, with limited guidance on category selection.</a:t>
              </a:r>
            </a:p>
          </p:txBody>
        </p:sp>
      </p:grpSp>
      <p:grpSp>
        <p:nvGrpSpPr>
          <p:cNvPr name="Group 11" id="11"/>
          <p:cNvGrpSpPr/>
          <p:nvPr/>
        </p:nvGrpSpPr>
        <p:grpSpPr>
          <a:xfrm rot="0">
            <a:off x="9624826" y="5166107"/>
            <a:ext cx="8838110" cy="3711250"/>
            <a:chOff x="0" y="0"/>
            <a:chExt cx="11784146" cy="4948333"/>
          </a:xfrm>
        </p:grpSpPr>
        <p:sp>
          <p:nvSpPr>
            <p:cNvPr name="Freeform 12" id="12"/>
            <p:cNvSpPr/>
            <p:nvPr/>
          </p:nvSpPr>
          <p:spPr>
            <a:xfrm flipH="false" flipV="false" rot="0">
              <a:off x="0" y="0"/>
              <a:ext cx="11784146" cy="4948333"/>
            </a:xfrm>
            <a:custGeom>
              <a:avLst/>
              <a:gdLst/>
              <a:ahLst/>
              <a:cxnLst/>
              <a:rect r="r" b="b" t="t" l="l"/>
              <a:pathLst>
                <a:path h="4948333" w="11784146">
                  <a:moveTo>
                    <a:pt x="0" y="0"/>
                  </a:moveTo>
                  <a:lnTo>
                    <a:pt x="11784146" y="0"/>
                  </a:lnTo>
                  <a:lnTo>
                    <a:pt x="11784146" y="4948333"/>
                  </a:lnTo>
                  <a:lnTo>
                    <a:pt x="0" y="49483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3" id="13"/>
            <p:cNvSpPr txBox="true"/>
            <p:nvPr/>
          </p:nvSpPr>
          <p:spPr>
            <a:xfrm rot="0">
              <a:off x="1211138" y="189554"/>
              <a:ext cx="8955253" cy="4658419"/>
            </a:xfrm>
            <a:prstGeom prst="rect">
              <a:avLst/>
            </a:prstGeom>
          </p:spPr>
          <p:txBody>
            <a:bodyPr anchor="t" rtlCol="false" tIns="0" lIns="0" bIns="0" rIns="0">
              <a:spAutoFit/>
            </a:bodyPr>
            <a:lstStyle/>
            <a:p>
              <a:pPr algn="l">
                <a:lnSpc>
                  <a:spcPts val="3120"/>
                </a:lnSpc>
              </a:pPr>
              <a:r>
                <a:rPr lang="en-US" sz="2000" b="true">
                  <a:solidFill>
                    <a:srgbClr val="231F20"/>
                  </a:solidFill>
                  <a:latin typeface="Aptos Bold"/>
                  <a:ea typeface="Aptos Bold"/>
                  <a:cs typeface="Aptos Bold"/>
                  <a:sym typeface="Aptos Bold"/>
                </a:rPr>
                <a:t>Current Requirements</a:t>
              </a:r>
            </a:p>
            <a:p>
              <a:pPr algn="l" marL="241300" indent="-120650" lvl="1">
                <a:lnSpc>
                  <a:spcPts val="3120"/>
                </a:lnSpc>
                <a:buFont typeface="Arial"/>
                <a:buChar char="•"/>
              </a:pPr>
              <a:r>
                <a:rPr lang="en-US" sz="2000">
                  <a:solidFill>
                    <a:srgbClr val="231F20"/>
                  </a:solidFill>
                  <a:latin typeface="Aptos"/>
                  <a:ea typeface="Aptos"/>
                  <a:cs typeface="Aptos"/>
                  <a:sym typeface="Aptos"/>
                </a:rPr>
                <a:t>The 95% minimum coverage (Scope 1 and 2) remains unchanged, but with stricter emphasis on boundary definitions, evidence for exclusions, calculation methodology, and reporting.</a:t>
              </a:r>
            </a:p>
            <a:p>
              <a:pPr algn="l" marL="241300" indent="-120650" lvl="1">
                <a:lnSpc>
                  <a:spcPts val="3120"/>
                </a:lnSpc>
                <a:buFont typeface="Arial"/>
                <a:buChar char="•"/>
              </a:pPr>
              <a:r>
                <a:rPr lang="en-US" sz="2000">
                  <a:solidFill>
                    <a:srgbClr val="231F20"/>
                  </a:solidFill>
                  <a:latin typeface="Aptos"/>
                  <a:ea typeface="Aptos"/>
                  <a:cs typeface="Aptos"/>
                  <a:sym typeface="Aptos"/>
                </a:rPr>
                <a:t>For Scope 3, the 40% threshold remains, but the target must cover the majority of relevant material Scope 3 categories, supported by robust justification.</a:t>
              </a:r>
            </a:p>
            <a:p>
              <a:pPr algn="l" marL="241300" indent="-120650" lvl="1">
                <a:lnSpc>
                  <a:spcPts val="3359"/>
                </a:lnSpc>
              </a:pPr>
            </a:p>
          </p:txBody>
        </p:sp>
      </p:grpSp>
      <p:grpSp>
        <p:nvGrpSpPr>
          <p:cNvPr name="Group 14" id="14"/>
          <p:cNvGrpSpPr/>
          <p:nvPr/>
        </p:nvGrpSpPr>
        <p:grpSpPr>
          <a:xfrm rot="0">
            <a:off x="6276761" y="-795682"/>
            <a:ext cx="5734479" cy="11071263"/>
            <a:chOff x="0" y="0"/>
            <a:chExt cx="7645971" cy="14761684"/>
          </a:xfrm>
        </p:grpSpPr>
        <p:sp>
          <p:nvSpPr>
            <p:cNvPr name="TextBox 15" id="15"/>
            <p:cNvSpPr txBox="true"/>
            <p:nvPr/>
          </p:nvSpPr>
          <p:spPr>
            <a:xfrm rot="0">
              <a:off x="0" y="1736247"/>
              <a:ext cx="7645971" cy="685066"/>
            </a:xfrm>
            <a:prstGeom prst="rect">
              <a:avLst/>
            </a:prstGeom>
          </p:spPr>
          <p:txBody>
            <a:bodyPr anchor="t" rtlCol="false" tIns="0" lIns="0" bIns="0" rIns="0">
              <a:spAutoFit/>
            </a:bodyPr>
            <a:lstStyle/>
            <a:p>
              <a:pPr algn="ctr">
                <a:lnSpc>
                  <a:spcPts val="4676"/>
                </a:lnSpc>
              </a:pPr>
              <a:r>
                <a:rPr lang="en-US" b="true" sz="2783">
                  <a:solidFill>
                    <a:srgbClr val="231F20"/>
                  </a:solidFill>
                  <a:latin typeface="Aptos Bold"/>
                  <a:ea typeface="Aptos Bold"/>
                  <a:cs typeface="Aptos Bold"/>
                  <a:sym typeface="Aptos Bold"/>
                </a:rPr>
                <a:t>Timeframes</a:t>
              </a:r>
            </a:p>
          </p:txBody>
        </p:sp>
        <p:sp>
          <p:nvSpPr>
            <p:cNvPr name="AutoShape 16" id="16"/>
            <p:cNvSpPr/>
            <p:nvPr/>
          </p:nvSpPr>
          <p:spPr>
            <a:xfrm flipH="true">
              <a:off x="3822994" y="5113161"/>
              <a:ext cx="1780" cy="2026140"/>
            </a:xfrm>
            <a:prstGeom prst="line">
              <a:avLst/>
            </a:prstGeom>
            <a:ln cap="rnd" w="88900">
              <a:solidFill>
                <a:srgbClr val="404040"/>
              </a:solidFill>
              <a:prstDash val="solid"/>
              <a:headEnd type="none" len="sm" w="sm"/>
              <a:tailEnd type="none" len="sm" w="sm"/>
            </a:ln>
          </p:spPr>
        </p:sp>
        <p:sp>
          <p:nvSpPr>
            <p:cNvPr name="Freeform 17" id="17"/>
            <p:cNvSpPr/>
            <p:nvPr/>
          </p:nvSpPr>
          <p:spPr>
            <a:xfrm flipH="false" flipV="false" rot="0">
              <a:off x="3403247" y="4269365"/>
              <a:ext cx="843796" cy="843796"/>
            </a:xfrm>
            <a:custGeom>
              <a:avLst/>
              <a:gdLst/>
              <a:ahLst/>
              <a:cxnLst/>
              <a:rect r="r" b="b" t="t" l="l"/>
              <a:pathLst>
                <a:path h="843796" w="843796">
                  <a:moveTo>
                    <a:pt x="0" y="0"/>
                  </a:moveTo>
                  <a:lnTo>
                    <a:pt x="843796" y="0"/>
                  </a:lnTo>
                  <a:lnTo>
                    <a:pt x="843796" y="843796"/>
                  </a:lnTo>
                  <a:lnTo>
                    <a:pt x="0" y="843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8" id="18"/>
            <p:cNvSpPr/>
            <p:nvPr/>
          </p:nvSpPr>
          <p:spPr>
            <a:xfrm>
              <a:off x="3822986" y="2421313"/>
              <a:ext cx="2159" cy="1848052"/>
            </a:xfrm>
            <a:prstGeom prst="line">
              <a:avLst/>
            </a:prstGeom>
            <a:ln cap="rnd" w="88900">
              <a:solidFill>
                <a:srgbClr val="404040"/>
              </a:solidFill>
              <a:prstDash val="solid"/>
              <a:headEnd type="none" len="sm" w="sm"/>
              <a:tailEnd type="none" len="sm" w="sm"/>
            </a:ln>
          </p:spPr>
        </p:sp>
        <p:sp>
          <p:nvSpPr>
            <p:cNvPr name="TextBox 19" id="19"/>
            <p:cNvSpPr txBox="true"/>
            <p:nvPr/>
          </p:nvSpPr>
          <p:spPr>
            <a:xfrm rot="0">
              <a:off x="0" y="7102594"/>
              <a:ext cx="7645971" cy="685066"/>
            </a:xfrm>
            <a:prstGeom prst="rect">
              <a:avLst/>
            </a:prstGeom>
          </p:spPr>
          <p:txBody>
            <a:bodyPr anchor="t" rtlCol="false" tIns="0" lIns="0" bIns="0" rIns="0">
              <a:spAutoFit/>
            </a:bodyPr>
            <a:lstStyle/>
            <a:p>
              <a:pPr algn="ctr">
                <a:lnSpc>
                  <a:spcPts val="4676"/>
                </a:lnSpc>
              </a:pPr>
              <a:r>
                <a:rPr lang="en-US" b="true" sz="2783">
                  <a:solidFill>
                    <a:srgbClr val="231F20"/>
                  </a:solidFill>
                  <a:latin typeface="Aptos Bold"/>
                  <a:ea typeface="Aptos Bold"/>
                  <a:cs typeface="Aptos Bold"/>
                  <a:sym typeface="Aptos Bold"/>
                </a:rPr>
                <a:t>Target Coverage</a:t>
              </a:r>
            </a:p>
          </p:txBody>
        </p:sp>
        <p:sp>
          <p:nvSpPr>
            <p:cNvPr name="AutoShape 20" id="20"/>
            <p:cNvSpPr/>
            <p:nvPr/>
          </p:nvSpPr>
          <p:spPr>
            <a:xfrm>
              <a:off x="3822986" y="7787659"/>
              <a:ext cx="0" cy="1864603"/>
            </a:xfrm>
            <a:prstGeom prst="line">
              <a:avLst/>
            </a:prstGeom>
            <a:ln cap="rnd" w="88900">
              <a:solidFill>
                <a:srgbClr val="404040"/>
              </a:solidFill>
              <a:prstDash val="solid"/>
              <a:headEnd type="none" len="sm" w="sm"/>
              <a:tailEnd type="none" len="sm" w="sm"/>
            </a:ln>
          </p:spPr>
        </p:sp>
        <p:sp>
          <p:nvSpPr>
            <p:cNvPr name="Freeform 21" id="21"/>
            <p:cNvSpPr/>
            <p:nvPr/>
          </p:nvSpPr>
          <p:spPr>
            <a:xfrm flipH="false" flipV="false" rot="0">
              <a:off x="3401088" y="9652262"/>
              <a:ext cx="843796" cy="843796"/>
            </a:xfrm>
            <a:custGeom>
              <a:avLst/>
              <a:gdLst/>
              <a:ahLst/>
              <a:cxnLst/>
              <a:rect r="r" b="b" t="t" l="l"/>
              <a:pathLst>
                <a:path h="843796" w="843796">
                  <a:moveTo>
                    <a:pt x="0" y="0"/>
                  </a:moveTo>
                  <a:lnTo>
                    <a:pt x="843796" y="0"/>
                  </a:lnTo>
                  <a:lnTo>
                    <a:pt x="843796" y="843796"/>
                  </a:lnTo>
                  <a:lnTo>
                    <a:pt x="0" y="843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22" id="22"/>
            <p:cNvSpPr/>
            <p:nvPr/>
          </p:nvSpPr>
          <p:spPr>
            <a:xfrm>
              <a:off x="3822986" y="10496058"/>
              <a:ext cx="0" cy="4265626"/>
            </a:xfrm>
            <a:prstGeom prst="line">
              <a:avLst/>
            </a:prstGeom>
            <a:ln cap="rnd" w="88900">
              <a:solidFill>
                <a:srgbClr val="404040"/>
              </a:solidFill>
              <a:prstDash val="solid"/>
              <a:headEnd type="none" len="sm" w="sm"/>
              <a:tailEnd type="none" len="sm" w="sm"/>
            </a:ln>
          </p:spPr>
        </p:sp>
        <p:sp>
          <p:nvSpPr>
            <p:cNvPr name="AutoShape 23" id="23"/>
            <p:cNvSpPr/>
            <p:nvPr/>
          </p:nvSpPr>
          <p:spPr>
            <a:xfrm flipH="true">
              <a:off x="3822986" y="52"/>
              <a:ext cx="2159" cy="1860020"/>
            </a:xfrm>
            <a:prstGeom prst="line">
              <a:avLst/>
            </a:prstGeom>
            <a:ln cap="rnd" w="88900">
              <a:solidFill>
                <a:srgbClr val="404040"/>
              </a:solidFill>
              <a:prstDash val="solid"/>
              <a:headEnd type="none" len="sm" w="sm"/>
              <a:tailEnd type="none" len="sm" w="sm"/>
            </a:ln>
          </p:spPr>
        </p:sp>
      </p:grpSp>
      <p:grpSp>
        <p:nvGrpSpPr>
          <p:cNvPr name="Group 24" id="24"/>
          <p:cNvGrpSpPr/>
          <p:nvPr/>
        </p:nvGrpSpPr>
        <p:grpSpPr>
          <a:xfrm rot="0">
            <a:off x="0" y="9235703"/>
            <a:ext cx="1486297" cy="1051297"/>
            <a:chOff x="0" y="0"/>
            <a:chExt cx="2657221" cy="1879524"/>
          </a:xfrm>
        </p:grpSpPr>
        <p:sp>
          <p:nvSpPr>
            <p:cNvPr name="Freeform 25" id="25"/>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7"/>
              <a:stretch>
                <a:fillRect l="0" t="-12" r="0" b="-14"/>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F888D"/>
        </a:solidFill>
      </p:bgPr>
    </p:bg>
    <p:spTree>
      <p:nvGrpSpPr>
        <p:cNvPr id="1" name=""/>
        <p:cNvGrpSpPr/>
        <p:nvPr/>
      </p:nvGrpSpPr>
      <p:grpSpPr>
        <a:xfrm>
          <a:off x="0" y="0"/>
          <a:ext cx="0" cy="0"/>
          <a:chOff x="0" y="0"/>
          <a:chExt cx="0" cy="0"/>
        </a:xfrm>
      </p:grpSpPr>
      <p:grpSp>
        <p:nvGrpSpPr>
          <p:cNvPr name="Group 2" id="2"/>
          <p:cNvGrpSpPr/>
          <p:nvPr/>
        </p:nvGrpSpPr>
        <p:grpSpPr>
          <a:xfrm rot="0">
            <a:off x="12700340" y="98565"/>
            <a:ext cx="15127938" cy="10287000"/>
            <a:chOff x="0" y="0"/>
            <a:chExt cx="20170584" cy="13716000"/>
          </a:xfrm>
        </p:grpSpPr>
        <p:sp>
          <p:nvSpPr>
            <p:cNvPr name="Freeform 3" id="3"/>
            <p:cNvSpPr/>
            <p:nvPr/>
          </p:nvSpPr>
          <p:spPr>
            <a:xfrm flipH="false" flipV="false" rot="0">
              <a:off x="0" y="0"/>
              <a:ext cx="20170648" cy="13716000"/>
            </a:xfrm>
            <a:custGeom>
              <a:avLst/>
              <a:gdLst/>
              <a:ahLst/>
              <a:cxnLst/>
              <a:rect r="r" b="b" t="t" l="l"/>
              <a:pathLst>
                <a:path h="13716000" w="20170648">
                  <a:moveTo>
                    <a:pt x="0" y="0"/>
                  </a:moveTo>
                  <a:lnTo>
                    <a:pt x="20170648" y="0"/>
                  </a:lnTo>
                  <a:lnTo>
                    <a:pt x="20170648" y="13716000"/>
                  </a:lnTo>
                  <a:lnTo>
                    <a:pt x="0" y="13716000"/>
                  </a:lnTo>
                  <a:lnTo>
                    <a:pt x="0" y="0"/>
                  </a:lnTo>
                  <a:close/>
                </a:path>
              </a:pathLst>
            </a:custGeom>
            <a:blipFill>
              <a:blip r:embed="rId3"/>
              <a:stretch>
                <a:fillRect l="0" t="-18" r="0" b="-19"/>
              </a:stretch>
            </a:blipFill>
          </p:spPr>
        </p:sp>
      </p:grpSp>
      <p:grpSp>
        <p:nvGrpSpPr>
          <p:cNvPr name="Group 4" id="4"/>
          <p:cNvGrpSpPr/>
          <p:nvPr/>
        </p:nvGrpSpPr>
        <p:grpSpPr>
          <a:xfrm rot="5400000">
            <a:off x="8559432" y="878081"/>
            <a:ext cx="13094922" cy="6825729"/>
            <a:chOff x="0" y="0"/>
            <a:chExt cx="17459896" cy="9100972"/>
          </a:xfrm>
        </p:grpSpPr>
        <p:sp>
          <p:nvSpPr>
            <p:cNvPr name="Freeform 5" id="5"/>
            <p:cNvSpPr/>
            <p:nvPr/>
          </p:nvSpPr>
          <p:spPr>
            <a:xfrm flipH="true" flipV="false" rot="0">
              <a:off x="0" y="0"/>
              <a:ext cx="17459961" cy="9100947"/>
            </a:xfrm>
            <a:custGeom>
              <a:avLst/>
              <a:gdLst/>
              <a:ahLst/>
              <a:cxnLst/>
              <a:rect r="r" b="b" t="t" l="l"/>
              <a:pathLst>
                <a:path h="9100947" w="17459961">
                  <a:moveTo>
                    <a:pt x="17459961" y="0"/>
                  </a:moveTo>
                  <a:lnTo>
                    <a:pt x="0" y="0"/>
                  </a:lnTo>
                  <a:lnTo>
                    <a:pt x="0" y="9100947"/>
                  </a:lnTo>
                  <a:lnTo>
                    <a:pt x="17459961" y="9100947"/>
                  </a:lnTo>
                  <a:lnTo>
                    <a:pt x="17459961" y="0"/>
                  </a:lnTo>
                  <a:close/>
                </a:path>
              </a:pathLst>
            </a:custGeom>
            <a:blipFill>
              <a:blip r:embed="rId4"/>
              <a:stretch>
                <a:fillRect l="0" t="-36" r="0" b="-36"/>
              </a:stretch>
            </a:blipFill>
          </p:spPr>
        </p:sp>
      </p:grpSp>
      <p:grpSp>
        <p:nvGrpSpPr>
          <p:cNvPr name="Group 6" id="6"/>
          <p:cNvGrpSpPr/>
          <p:nvPr/>
        </p:nvGrpSpPr>
        <p:grpSpPr>
          <a:xfrm rot="0">
            <a:off x="-1649349" y="3124314"/>
            <a:ext cx="8993505" cy="9696507"/>
            <a:chOff x="0" y="0"/>
            <a:chExt cx="11991340" cy="12928676"/>
          </a:xfrm>
        </p:grpSpPr>
        <p:sp>
          <p:nvSpPr>
            <p:cNvPr name="Freeform 7" id="7"/>
            <p:cNvSpPr/>
            <p:nvPr/>
          </p:nvSpPr>
          <p:spPr>
            <a:xfrm flipH="false" flipV="false" rot="0">
              <a:off x="0" y="0"/>
              <a:ext cx="11991340" cy="12928727"/>
            </a:xfrm>
            <a:custGeom>
              <a:avLst/>
              <a:gdLst/>
              <a:ahLst/>
              <a:cxnLst/>
              <a:rect r="r" b="b" t="t" l="l"/>
              <a:pathLst>
                <a:path h="12928727" w="11991340">
                  <a:moveTo>
                    <a:pt x="0" y="0"/>
                  </a:moveTo>
                  <a:lnTo>
                    <a:pt x="11991340" y="0"/>
                  </a:lnTo>
                  <a:lnTo>
                    <a:pt x="11991340" y="12928727"/>
                  </a:lnTo>
                  <a:lnTo>
                    <a:pt x="0" y="12928727"/>
                  </a:lnTo>
                  <a:lnTo>
                    <a:pt x="0" y="0"/>
                  </a:lnTo>
                  <a:close/>
                </a:path>
              </a:pathLst>
            </a:custGeom>
            <a:blipFill>
              <a:blip r:embed="rId5">
                <a:alphaModFix amt="40999"/>
              </a:blip>
              <a:stretch>
                <a:fillRect l="0" t="-22" r="0" b="-22"/>
              </a:stretch>
            </a:blipFill>
          </p:spPr>
        </p:sp>
      </p:grpSp>
      <p:sp>
        <p:nvSpPr>
          <p:cNvPr name="AutoShape 8" id="8"/>
          <p:cNvSpPr/>
          <p:nvPr/>
        </p:nvSpPr>
        <p:spPr>
          <a:xfrm>
            <a:off x="-5157241" y="3611843"/>
            <a:ext cx="6511291" cy="19092"/>
          </a:xfrm>
          <a:prstGeom prst="line">
            <a:avLst/>
          </a:prstGeom>
          <a:ln cap="rnd" w="19050">
            <a:solidFill>
              <a:srgbClr val="FFFFFF"/>
            </a:solidFill>
            <a:prstDash val="solid"/>
            <a:headEnd type="none" len="sm" w="sm"/>
            <a:tailEnd type="none" len="sm" w="sm"/>
          </a:ln>
        </p:spPr>
      </p:sp>
      <p:sp>
        <p:nvSpPr>
          <p:cNvPr name="TextBox 9" id="9"/>
          <p:cNvSpPr txBox="true"/>
          <p:nvPr/>
        </p:nvSpPr>
        <p:spPr>
          <a:xfrm rot="0">
            <a:off x="723033" y="674856"/>
            <a:ext cx="12861727" cy="1622985"/>
          </a:xfrm>
          <a:prstGeom prst="rect">
            <a:avLst/>
          </a:prstGeom>
        </p:spPr>
        <p:txBody>
          <a:bodyPr anchor="t" rtlCol="false" tIns="0" lIns="0" bIns="0" rIns="0">
            <a:spAutoFit/>
          </a:bodyPr>
          <a:lstStyle/>
          <a:p>
            <a:pPr algn="l">
              <a:lnSpc>
                <a:spcPts val="6332"/>
              </a:lnSpc>
            </a:pPr>
            <a:r>
              <a:rPr lang="en-US" b="true" sz="5614">
                <a:solidFill>
                  <a:srgbClr val="EFEFEF"/>
                </a:solidFill>
                <a:latin typeface="Aptos Bold"/>
                <a:ea typeface="Aptos Bold"/>
                <a:cs typeface="Aptos Bold"/>
                <a:sym typeface="Aptos Bold"/>
              </a:rPr>
              <a:t>Are your Science-Based Targets coming up for review?</a:t>
            </a:r>
          </a:p>
        </p:txBody>
      </p:sp>
      <p:sp>
        <p:nvSpPr>
          <p:cNvPr name="TextBox 10" id="10"/>
          <p:cNvSpPr txBox="true"/>
          <p:nvPr/>
        </p:nvSpPr>
        <p:spPr>
          <a:xfrm rot="0">
            <a:off x="1354078" y="5841732"/>
            <a:ext cx="9992774" cy="512982"/>
          </a:xfrm>
          <a:prstGeom prst="rect">
            <a:avLst/>
          </a:prstGeom>
        </p:spPr>
        <p:txBody>
          <a:bodyPr anchor="t" rtlCol="false" tIns="0" lIns="0" bIns="0" rIns="0">
            <a:spAutoFit/>
          </a:bodyPr>
          <a:lstStyle/>
          <a:p>
            <a:pPr algn="l">
              <a:lnSpc>
                <a:spcPts val="4280"/>
              </a:lnSpc>
            </a:pPr>
            <a:r>
              <a:rPr lang="en-US" b="true" sz="2808">
                <a:solidFill>
                  <a:srgbClr val="FFFFFF"/>
                </a:solidFill>
                <a:latin typeface="Aptos Bold"/>
                <a:ea typeface="Aptos Bold"/>
                <a:cs typeface="Aptos Bold"/>
                <a:sym typeface="Aptos Bold"/>
              </a:rPr>
              <a:t>Mandatory review of  SBTi-validated targets </a:t>
            </a:r>
          </a:p>
        </p:txBody>
      </p:sp>
      <p:sp>
        <p:nvSpPr>
          <p:cNvPr name="TextBox 11" id="11"/>
          <p:cNvSpPr txBox="true"/>
          <p:nvPr/>
        </p:nvSpPr>
        <p:spPr>
          <a:xfrm rot="0">
            <a:off x="1353886" y="3117953"/>
            <a:ext cx="6795073" cy="512982"/>
          </a:xfrm>
          <a:prstGeom prst="rect">
            <a:avLst/>
          </a:prstGeom>
        </p:spPr>
        <p:txBody>
          <a:bodyPr anchor="t" rtlCol="false" tIns="0" lIns="0" bIns="0" rIns="0">
            <a:spAutoFit/>
          </a:bodyPr>
          <a:lstStyle/>
          <a:p>
            <a:pPr algn="l">
              <a:lnSpc>
                <a:spcPts val="4280"/>
              </a:lnSpc>
            </a:pPr>
            <a:r>
              <a:rPr lang="en-US" b="true" sz="2808">
                <a:solidFill>
                  <a:srgbClr val="FFFFFF"/>
                </a:solidFill>
                <a:latin typeface="Aptos Bold"/>
                <a:ea typeface="Aptos Bold"/>
                <a:cs typeface="Aptos Bold"/>
                <a:sym typeface="Aptos Bold"/>
              </a:rPr>
              <a:t>What are Science-Based Targets?</a:t>
            </a:r>
          </a:p>
        </p:txBody>
      </p:sp>
      <p:sp>
        <p:nvSpPr>
          <p:cNvPr name="TextBox 12" id="12"/>
          <p:cNvSpPr txBox="true"/>
          <p:nvPr/>
        </p:nvSpPr>
        <p:spPr>
          <a:xfrm rot="0">
            <a:off x="1353886" y="6516660"/>
            <a:ext cx="11599637" cy="2715617"/>
          </a:xfrm>
          <a:prstGeom prst="rect">
            <a:avLst/>
          </a:prstGeom>
        </p:spPr>
        <p:txBody>
          <a:bodyPr anchor="t" rtlCol="false" tIns="0" lIns="0" bIns="0" rIns="0">
            <a:spAutoFit/>
          </a:bodyPr>
          <a:lstStyle/>
          <a:p>
            <a:pPr algn="l">
              <a:lnSpc>
                <a:spcPts val="3137"/>
              </a:lnSpc>
            </a:pPr>
            <a:r>
              <a:rPr lang="en-US" sz="2059">
                <a:solidFill>
                  <a:srgbClr val="FFFFFF"/>
                </a:solidFill>
                <a:latin typeface="Aptos"/>
                <a:ea typeface="Aptos"/>
                <a:cs typeface="Aptos"/>
                <a:sym typeface="Aptos"/>
              </a:rPr>
              <a:t>In 2019, t</a:t>
            </a:r>
            <a:r>
              <a:rPr lang="en-US" sz="2059">
                <a:solidFill>
                  <a:srgbClr val="FFFFFF"/>
                </a:solidFill>
                <a:latin typeface="Aptos"/>
                <a:ea typeface="Aptos"/>
                <a:cs typeface="Aptos"/>
                <a:sym typeface="Aptos"/>
              </a:rPr>
              <a:t>he SBTi introduced a requirement for mandatory target reassessment every 5 years. Since its  introduction, 2025 was effectively the first year in which the mandatory review requirement was enforced by the SBTi. </a:t>
            </a:r>
            <a:r>
              <a:rPr lang="en-US" b="true" sz="2059">
                <a:solidFill>
                  <a:srgbClr val="FFFFFF"/>
                </a:solidFill>
                <a:latin typeface="Aptos Bold"/>
                <a:ea typeface="Aptos Bold"/>
                <a:cs typeface="Aptos Bold"/>
                <a:sym typeface="Aptos Bold"/>
              </a:rPr>
              <a:t>For many, especially early adopters, the first deadlines for reviewing and potentially updating targets are approaching quickly. </a:t>
            </a:r>
            <a:r>
              <a:rPr lang="en-US" sz="2059">
                <a:solidFill>
                  <a:srgbClr val="FFFFFF"/>
                </a:solidFill>
                <a:latin typeface="Aptos"/>
                <a:ea typeface="Aptos"/>
                <a:cs typeface="Aptos"/>
                <a:sym typeface="Aptos"/>
              </a:rPr>
              <a:t>Failure to submit the outcomes of a target review can result in the loss of the “approved” status, which may affect CDP ratings, investor perception, and credibility.</a:t>
            </a:r>
          </a:p>
          <a:p>
            <a:pPr algn="l" marL="248418" indent="-124209" lvl="1">
              <a:lnSpc>
                <a:spcPts val="3137"/>
              </a:lnSpc>
            </a:pPr>
          </a:p>
        </p:txBody>
      </p:sp>
      <p:sp>
        <p:nvSpPr>
          <p:cNvPr name="TextBox 13" id="13"/>
          <p:cNvSpPr txBox="true"/>
          <p:nvPr/>
        </p:nvSpPr>
        <p:spPr>
          <a:xfrm rot="0">
            <a:off x="1353886" y="3783335"/>
            <a:ext cx="12737582" cy="1934572"/>
          </a:xfrm>
          <a:prstGeom prst="rect">
            <a:avLst/>
          </a:prstGeom>
        </p:spPr>
        <p:txBody>
          <a:bodyPr anchor="t" rtlCol="false" tIns="0" lIns="0" bIns="0" rIns="0">
            <a:spAutoFit/>
          </a:bodyPr>
          <a:lstStyle/>
          <a:p>
            <a:pPr algn="l">
              <a:lnSpc>
                <a:spcPts val="3137"/>
              </a:lnSpc>
            </a:pPr>
            <a:r>
              <a:rPr lang="en-US" sz="2059">
                <a:solidFill>
                  <a:srgbClr val="FFFFFF"/>
                </a:solidFill>
                <a:latin typeface="Aptos"/>
                <a:ea typeface="Aptos"/>
                <a:cs typeface="Aptos"/>
                <a:sym typeface="Aptos"/>
              </a:rPr>
              <a:t>Science-Based Targets (SBTs) have become the global benchmark for credible corporate decarbonization. Since they were introduced by the </a:t>
            </a:r>
            <a:r>
              <a:rPr lang="en-US" sz="2059">
                <a:solidFill>
                  <a:srgbClr val="FFFFFF"/>
                </a:solidFill>
                <a:latin typeface="Aptos"/>
                <a:ea typeface="Aptos"/>
                <a:cs typeface="Aptos"/>
                <a:sym typeface="Aptos"/>
              </a:rPr>
              <a:t>Science-Based Targets initiative (SBTi) in 2015, 10,000 </a:t>
            </a:r>
            <a:r>
              <a:rPr lang="en-US" sz="2059">
                <a:solidFill>
                  <a:srgbClr val="FFFFFF"/>
                </a:solidFill>
                <a:latin typeface="Aptos"/>
                <a:ea typeface="Aptos"/>
                <a:cs typeface="Aptos"/>
                <a:sym typeface="Aptos"/>
              </a:rPr>
              <a:t>companies have set and  validated their targets, representing billions in revenue and millions of tonnes of emissions. The SBTi validates targets using a range of standards which have evolved over time (see </a:t>
            </a:r>
            <a:r>
              <a:rPr lang="en-US" sz="2059" u="sng">
                <a:solidFill>
                  <a:srgbClr val="FFFFFF"/>
                </a:solidFill>
                <a:latin typeface="Aptos"/>
                <a:ea typeface="Aptos"/>
                <a:cs typeface="Aptos"/>
                <a:sym typeface="Aptos"/>
                <a:hlinkClick r:id="rId6" action="ppaction://hlinksldjump"/>
              </a:rPr>
              <a:t>Appendix 1</a:t>
            </a:r>
            <a:r>
              <a:rPr lang="en-US" sz="2059">
                <a:solidFill>
                  <a:srgbClr val="FFFFFF"/>
                </a:solidFill>
                <a:latin typeface="Aptos"/>
                <a:ea typeface="Aptos"/>
                <a:cs typeface="Aptos"/>
                <a:sym typeface="Aptos"/>
              </a:rPr>
              <a:t> for an overview). </a:t>
            </a:r>
          </a:p>
          <a:p>
            <a:pPr algn="l">
              <a:lnSpc>
                <a:spcPts val="3137"/>
              </a:lnSpc>
            </a:pPr>
          </a:p>
        </p:txBody>
      </p:sp>
      <p:grpSp>
        <p:nvGrpSpPr>
          <p:cNvPr name="Group 14" id="14"/>
          <p:cNvGrpSpPr/>
          <p:nvPr/>
        </p:nvGrpSpPr>
        <p:grpSpPr>
          <a:xfrm rot="0">
            <a:off x="0" y="9235703"/>
            <a:ext cx="1486297" cy="1051297"/>
            <a:chOff x="0" y="0"/>
            <a:chExt cx="2657221" cy="1879524"/>
          </a:xfrm>
        </p:grpSpPr>
        <p:sp>
          <p:nvSpPr>
            <p:cNvPr name="Freeform 15" id="15"/>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7"/>
              <a:stretch>
                <a:fillRect l="0" t="-12" r="0" b="-14"/>
              </a:stretch>
            </a:blipFill>
          </p:spPr>
        </p:sp>
      </p:grpSp>
      <p:sp>
        <p:nvSpPr>
          <p:cNvPr name="AutoShape 16" id="16"/>
          <p:cNvSpPr/>
          <p:nvPr/>
        </p:nvSpPr>
        <p:spPr>
          <a:xfrm>
            <a:off x="-5157213" y="6345168"/>
            <a:ext cx="6511291" cy="19092"/>
          </a:xfrm>
          <a:prstGeom prst="line">
            <a:avLst/>
          </a:prstGeom>
          <a:ln cap="rnd" w="19050">
            <a:solidFill>
              <a:srgbClr val="FFFFFF"/>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0">
            <a:off x="187525" y="2160260"/>
            <a:ext cx="8838110" cy="3711250"/>
            <a:chOff x="0" y="0"/>
            <a:chExt cx="11784146" cy="4948333"/>
          </a:xfrm>
        </p:grpSpPr>
        <p:sp>
          <p:nvSpPr>
            <p:cNvPr name="Freeform 3" id="3"/>
            <p:cNvSpPr/>
            <p:nvPr/>
          </p:nvSpPr>
          <p:spPr>
            <a:xfrm flipH="false" flipV="false" rot="0">
              <a:off x="0" y="0"/>
              <a:ext cx="11784146" cy="4948333"/>
            </a:xfrm>
            <a:custGeom>
              <a:avLst/>
              <a:gdLst/>
              <a:ahLst/>
              <a:cxnLst/>
              <a:rect r="r" b="b" t="t" l="l"/>
              <a:pathLst>
                <a:path h="4948333" w="11784146">
                  <a:moveTo>
                    <a:pt x="0" y="0"/>
                  </a:moveTo>
                  <a:lnTo>
                    <a:pt x="11784146" y="0"/>
                  </a:lnTo>
                  <a:lnTo>
                    <a:pt x="11784146" y="4948333"/>
                  </a:lnTo>
                  <a:lnTo>
                    <a:pt x="0" y="49483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936364" y="569988"/>
              <a:ext cx="8166240" cy="2168008"/>
            </a:xfrm>
            <a:prstGeom prst="rect">
              <a:avLst/>
            </a:prstGeom>
          </p:spPr>
          <p:txBody>
            <a:bodyPr anchor="t" rtlCol="false" tIns="0" lIns="0" bIns="0" rIns="0">
              <a:spAutoFit/>
            </a:bodyPr>
            <a:lstStyle/>
            <a:p>
              <a:pPr algn="l">
                <a:lnSpc>
                  <a:spcPts val="3359"/>
                </a:lnSpc>
              </a:pPr>
              <a:r>
                <a:rPr lang="en-US" sz="2000" b="true">
                  <a:solidFill>
                    <a:srgbClr val="231F20"/>
                  </a:solidFill>
                  <a:latin typeface="Aptos Bold"/>
                  <a:ea typeface="Aptos Bold"/>
                  <a:cs typeface="Aptos Bold"/>
                  <a:sym typeface="Aptos Bold"/>
                </a:rPr>
                <a:t>Early Criteria</a:t>
              </a:r>
            </a:p>
            <a:p>
              <a:pPr algn="l" marL="241300" indent="-120650" lvl="1">
                <a:lnSpc>
                  <a:spcPts val="3359"/>
                </a:lnSpc>
                <a:buFont typeface="Arial"/>
                <a:buChar char="•"/>
              </a:pPr>
              <a:r>
                <a:rPr lang="en-US" sz="2000">
                  <a:solidFill>
                    <a:srgbClr val="231F20"/>
                  </a:solidFill>
                  <a:latin typeface="Aptos"/>
                  <a:ea typeface="Aptos"/>
                  <a:cs typeface="Aptos"/>
                  <a:sym typeface="Aptos"/>
                </a:rPr>
                <a:t>Limited prescriptiveness on base year selection</a:t>
              </a:r>
            </a:p>
            <a:p>
              <a:pPr algn="l" marL="241300" indent="-120650" lvl="1">
                <a:lnSpc>
                  <a:spcPts val="3359"/>
                </a:lnSpc>
                <a:buFont typeface="Arial"/>
                <a:buChar char="•"/>
              </a:pPr>
              <a:r>
                <a:rPr lang="en-US" sz="2000">
                  <a:solidFill>
                    <a:srgbClr val="231F20"/>
                  </a:solidFill>
                  <a:latin typeface="Aptos"/>
                  <a:ea typeface="Aptos"/>
                  <a:cs typeface="Aptos"/>
                  <a:sym typeface="Aptos"/>
                </a:rPr>
                <a:t>Less detailed requirements for emissions accounting and documentation.</a:t>
              </a:r>
            </a:p>
          </p:txBody>
        </p:sp>
      </p:grpSp>
      <p:sp>
        <p:nvSpPr>
          <p:cNvPr name="Freeform 5" id="5"/>
          <p:cNvSpPr/>
          <p:nvPr/>
        </p:nvSpPr>
        <p:spPr>
          <a:xfrm flipH="false" flipV="false" rot="0">
            <a:off x="9633517" y="2160260"/>
            <a:ext cx="8838110" cy="3711250"/>
          </a:xfrm>
          <a:custGeom>
            <a:avLst/>
            <a:gdLst/>
            <a:ahLst/>
            <a:cxnLst/>
            <a:rect r="r" b="b" t="t" l="l"/>
            <a:pathLst>
              <a:path h="3711250" w="8838110">
                <a:moveTo>
                  <a:pt x="0" y="0"/>
                </a:moveTo>
                <a:lnTo>
                  <a:pt x="8838110" y="0"/>
                </a:lnTo>
                <a:lnTo>
                  <a:pt x="8838110" y="3711250"/>
                </a:lnTo>
                <a:lnTo>
                  <a:pt x="0" y="371125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0392126" y="2592828"/>
            <a:ext cx="6867174" cy="2750864"/>
          </a:xfrm>
          <a:prstGeom prst="rect">
            <a:avLst/>
          </a:prstGeom>
        </p:spPr>
        <p:txBody>
          <a:bodyPr anchor="t" rtlCol="false" tIns="0" lIns="0" bIns="0" rIns="0">
            <a:spAutoFit/>
          </a:bodyPr>
          <a:lstStyle/>
          <a:p>
            <a:pPr algn="l">
              <a:lnSpc>
                <a:spcPts val="3359"/>
              </a:lnSpc>
            </a:pPr>
            <a:r>
              <a:rPr lang="en-US" sz="2000" b="true">
                <a:solidFill>
                  <a:srgbClr val="231F20"/>
                </a:solidFill>
                <a:latin typeface="Aptos Bold"/>
                <a:ea typeface="Aptos Bold"/>
                <a:cs typeface="Aptos Bold"/>
                <a:sym typeface="Aptos Bold"/>
              </a:rPr>
              <a:t>Current Requirements</a:t>
            </a:r>
          </a:p>
          <a:p>
            <a:pPr algn="l" marL="241046" indent="-120523" lvl="1">
              <a:lnSpc>
                <a:spcPts val="3120"/>
              </a:lnSpc>
              <a:buFont typeface="Arial"/>
              <a:buChar char="•"/>
            </a:pPr>
            <a:r>
              <a:rPr lang="en-US" sz="2000">
                <a:solidFill>
                  <a:srgbClr val="231F20"/>
                </a:solidFill>
                <a:latin typeface="Aptos"/>
                <a:ea typeface="Aptos"/>
                <a:cs typeface="Aptos"/>
                <a:sym typeface="Aptos"/>
              </a:rPr>
              <a:t>Thorough justification </a:t>
            </a:r>
            <a:r>
              <a:rPr lang="en-US" sz="2000">
                <a:solidFill>
                  <a:srgbClr val="231F20"/>
                </a:solidFill>
                <a:latin typeface="Aptos"/>
                <a:ea typeface="Aptos"/>
                <a:cs typeface="Aptos"/>
                <a:sym typeface="Aptos"/>
              </a:rPr>
              <a:t>required for base-year selection, especially if the base year has changed.</a:t>
            </a:r>
          </a:p>
          <a:p>
            <a:pPr algn="l" marL="241300" indent="-120650" lvl="1">
              <a:lnSpc>
                <a:spcPts val="3120"/>
              </a:lnSpc>
              <a:buFont typeface="Arial"/>
              <a:buChar char="•"/>
            </a:pPr>
            <a:r>
              <a:rPr lang="en-US" sz="2000">
                <a:solidFill>
                  <a:srgbClr val="231F20"/>
                </a:solidFill>
                <a:latin typeface="Aptos"/>
                <a:ea typeface="Aptos"/>
                <a:cs typeface="Aptos"/>
                <a:sym typeface="Aptos"/>
              </a:rPr>
              <a:t>Organisational boundaries must be reviewed and updated if needed.</a:t>
            </a:r>
          </a:p>
          <a:p>
            <a:pPr algn="l" marL="241300" indent="-120650" lvl="1">
              <a:lnSpc>
                <a:spcPts val="3120"/>
              </a:lnSpc>
              <a:buFont typeface="Arial"/>
              <a:buChar char="•"/>
            </a:pPr>
            <a:r>
              <a:rPr lang="en-US" sz="2000">
                <a:solidFill>
                  <a:srgbClr val="231F20"/>
                </a:solidFill>
                <a:latin typeface="Aptos"/>
                <a:ea typeface="Aptos"/>
                <a:cs typeface="Aptos"/>
                <a:sym typeface="Aptos"/>
              </a:rPr>
              <a:t>Targets must align with updated sectoral decarbonisation pathway and accounting rules.</a:t>
            </a:r>
          </a:p>
        </p:txBody>
      </p:sp>
      <p:grpSp>
        <p:nvGrpSpPr>
          <p:cNvPr name="Group 7" id="7"/>
          <p:cNvGrpSpPr/>
          <p:nvPr/>
        </p:nvGrpSpPr>
        <p:grpSpPr>
          <a:xfrm rot="0">
            <a:off x="4966445" y="-79441"/>
            <a:ext cx="8355111" cy="4246673"/>
            <a:chOff x="0" y="0"/>
            <a:chExt cx="11140148" cy="5662231"/>
          </a:xfrm>
        </p:grpSpPr>
        <p:sp>
          <p:nvSpPr>
            <p:cNvPr name="AutoShape 8" id="8"/>
            <p:cNvSpPr/>
            <p:nvPr/>
          </p:nvSpPr>
          <p:spPr>
            <a:xfrm flipH="true">
              <a:off x="5570074" y="0"/>
              <a:ext cx="0" cy="1899908"/>
            </a:xfrm>
            <a:prstGeom prst="line">
              <a:avLst/>
            </a:prstGeom>
            <a:ln cap="rnd" w="88900">
              <a:solidFill>
                <a:srgbClr val="404040"/>
              </a:solidFill>
              <a:prstDash val="solid"/>
              <a:headEnd type="none" len="sm" w="sm"/>
              <a:tailEnd type="none" len="sm" w="sm"/>
            </a:ln>
          </p:spPr>
        </p:sp>
        <p:sp>
          <p:nvSpPr>
            <p:cNvPr name="TextBox 9" id="9"/>
            <p:cNvSpPr txBox="true"/>
            <p:nvPr/>
          </p:nvSpPr>
          <p:spPr>
            <a:xfrm rot="0">
              <a:off x="0" y="1776083"/>
              <a:ext cx="11140148" cy="685066"/>
            </a:xfrm>
            <a:prstGeom prst="rect">
              <a:avLst/>
            </a:prstGeom>
          </p:spPr>
          <p:txBody>
            <a:bodyPr anchor="t" rtlCol="false" tIns="0" lIns="0" bIns="0" rIns="0">
              <a:spAutoFit/>
            </a:bodyPr>
            <a:lstStyle/>
            <a:p>
              <a:pPr algn="ctr">
                <a:lnSpc>
                  <a:spcPts val="4676"/>
                </a:lnSpc>
              </a:pPr>
              <a:r>
                <a:rPr lang="en-US" b="true" sz="2783">
                  <a:solidFill>
                    <a:srgbClr val="231F20"/>
                  </a:solidFill>
                  <a:latin typeface="Aptos Bold"/>
                  <a:ea typeface="Aptos Bold"/>
                  <a:cs typeface="Aptos Bold"/>
                  <a:sym typeface="Aptos Bold"/>
                </a:rPr>
                <a:t>Methodology and Data</a:t>
              </a:r>
            </a:p>
          </p:txBody>
        </p:sp>
        <p:sp>
          <p:nvSpPr>
            <p:cNvPr name="Freeform 10" id="10"/>
            <p:cNvSpPr/>
            <p:nvPr/>
          </p:nvSpPr>
          <p:spPr>
            <a:xfrm flipH="false" flipV="false" rot="0">
              <a:off x="5148176" y="4818435"/>
              <a:ext cx="843797" cy="843797"/>
            </a:xfrm>
            <a:custGeom>
              <a:avLst/>
              <a:gdLst/>
              <a:ahLst/>
              <a:cxnLst/>
              <a:rect r="r" b="b" t="t" l="l"/>
              <a:pathLst>
                <a:path h="843797" w="843797">
                  <a:moveTo>
                    <a:pt x="0" y="0"/>
                  </a:moveTo>
                  <a:lnTo>
                    <a:pt x="843796" y="0"/>
                  </a:lnTo>
                  <a:lnTo>
                    <a:pt x="843796" y="843796"/>
                  </a:lnTo>
                  <a:lnTo>
                    <a:pt x="0" y="843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1" id="11"/>
            <p:cNvSpPr/>
            <p:nvPr/>
          </p:nvSpPr>
          <p:spPr>
            <a:xfrm>
              <a:off x="5570074" y="2461149"/>
              <a:ext cx="0" cy="2357285"/>
            </a:xfrm>
            <a:prstGeom prst="line">
              <a:avLst/>
            </a:prstGeom>
            <a:ln cap="rnd" w="88900">
              <a:solidFill>
                <a:srgbClr val="404040"/>
              </a:solidFill>
              <a:prstDash val="solid"/>
              <a:headEnd type="none" len="sm" w="sm"/>
              <a:tailEnd type="none" len="sm" w="sm"/>
            </a:ln>
          </p:spPr>
        </p:sp>
      </p:grpSp>
      <p:grpSp>
        <p:nvGrpSpPr>
          <p:cNvPr name="Group 12" id="12"/>
          <p:cNvGrpSpPr/>
          <p:nvPr/>
        </p:nvGrpSpPr>
        <p:grpSpPr>
          <a:xfrm rot="0">
            <a:off x="0" y="9235703"/>
            <a:ext cx="1486297" cy="1051297"/>
            <a:chOff x="0" y="0"/>
            <a:chExt cx="2657221" cy="1879524"/>
          </a:xfrm>
        </p:grpSpPr>
        <p:sp>
          <p:nvSpPr>
            <p:cNvPr name="Freeform 13" id="13"/>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7"/>
              <a:stretch>
                <a:fillRect l="0" t="-12" r="0" b="-14"/>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10800000">
            <a:off x="-1499921" y="-3279000"/>
            <a:ext cx="8993505" cy="9696507"/>
            <a:chOff x="0" y="0"/>
            <a:chExt cx="11991340" cy="12928676"/>
          </a:xfrm>
        </p:grpSpPr>
        <p:sp>
          <p:nvSpPr>
            <p:cNvPr name="Freeform 3" id="3"/>
            <p:cNvSpPr/>
            <p:nvPr/>
          </p:nvSpPr>
          <p:spPr>
            <a:xfrm flipH="true" flipV="false" rot="0">
              <a:off x="0" y="0"/>
              <a:ext cx="11991340" cy="12928727"/>
            </a:xfrm>
            <a:custGeom>
              <a:avLst/>
              <a:gdLst/>
              <a:ahLst/>
              <a:cxnLst/>
              <a:rect r="r" b="b" t="t" l="l"/>
              <a:pathLst>
                <a:path h="12928727" w="11991340">
                  <a:moveTo>
                    <a:pt x="0" y="12928727"/>
                  </a:moveTo>
                  <a:lnTo>
                    <a:pt x="11991340" y="12928727"/>
                  </a:lnTo>
                  <a:lnTo>
                    <a:pt x="11991340" y="0"/>
                  </a:lnTo>
                  <a:lnTo>
                    <a:pt x="0" y="0"/>
                  </a:lnTo>
                  <a:lnTo>
                    <a:pt x="0" y="12928727"/>
                  </a:lnTo>
                  <a:close/>
                </a:path>
              </a:pathLst>
            </a:custGeom>
            <a:blipFill>
              <a:blip r:embed="rId3">
                <a:alphaModFix amt="40999"/>
              </a:blip>
              <a:stretch>
                <a:fillRect l="0" t="-22" r="0" b="-22"/>
              </a:stretch>
            </a:blipFill>
          </p:spPr>
        </p:sp>
      </p:grpSp>
      <p:sp>
        <p:nvSpPr>
          <p:cNvPr name="Freeform 4" id="4"/>
          <p:cNvSpPr/>
          <p:nvPr/>
        </p:nvSpPr>
        <p:spPr>
          <a:xfrm flipH="false" flipV="false" rot="0">
            <a:off x="-5451323" y="7179709"/>
            <a:ext cx="16336090" cy="3745741"/>
          </a:xfrm>
          <a:custGeom>
            <a:avLst/>
            <a:gdLst/>
            <a:ahLst/>
            <a:cxnLst/>
            <a:rect r="r" b="b" t="t" l="l"/>
            <a:pathLst>
              <a:path h="3745741" w="16336090">
                <a:moveTo>
                  <a:pt x="0" y="0"/>
                </a:moveTo>
                <a:lnTo>
                  <a:pt x="16336090" y="0"/>
                </a:lnTo>
                <a:lnTo>
                  <a:pt x="16336090" y="3745741"/>
                </a:lnTo>
                <a:lnTo>
                  <a:pt x="0" y="37457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 id="5"/>
          <p:cNvGrpSpPr/>
          <p:nvPr/>
        </p:nvGrpSpPr>
        <p:grpSpPr>
          <a:xfrm rot="0">
            <a:off x="634632" y="8656330"/>
            <a:ext cx="572291" cy="572291"/>
            <a:chOff x="0" y="0"/>
            <a:chExt cx="763054" cy="763054"/>
          </a:xfrm>
        </p:grpSpPr>
        <p:sp>
          <p:nvSpPr>
            <p:cNvPr name="Freeform 6" id="6"/>
            <p:cNvSpPr/>
            <p:nvPr/>
          </p:nvSpPr>
          <p:spPr>
            <a:xfrm flipH="false" flipV="false" rot="0">
              <a:off x="0" y="0"/>
              <a:ext cx="763016" cy="763016"/>
            </a:xfrm>
            <a:custGeom>
              <a:avLst/>
              <a:gdLst/>
              <a:ahLst/>
              <a:cxnLst/>
              <a:rect r="r" b="b" t="t" l="l"/>
              <a:pathLst>
                <a:path h="763016" w="763016">
                  <a:moveTo>
                    <a:pt x="0" y="0"/>
                  </a:moveTo>
                  <a:lnTo>
                    <a:pt x="763016" y="0"/>
                  </a:lnTo>
                  <a:lnTo>
                    <a:pt x="763016" y="763016"/>
                  </a:lnTo>
                  <a:lnTo>
                    <a:pt x="0" y="763016"/>
                  </a:lnTo>
                  <a:lnTo>
                    <a:pt x="0" y="0"/>
                  </a:lnTo>
                  <a:close/>
                </a:path>
              </a:pathLst>
            </a:custGeom>
            <a:blipFill>
              <a:blip r:embed="rId6"/>
              <a:stretch>
                <a:fillRect l="0" t="0" r="-4" b="-4"/>
              </a:stretch>
            </a:blipFill>
          </p:spPr>
        </p:sp>
      </p:grpSp>
      <p:sp>
        <p:nvSpPr>
          <p:cNvPr name="TextBox 7" id="7"/>
          <p:cNvSpPr txBox="true"/>
          <p:nvPr/>
        </p:nvSpPr>
        <p:spPr>
          <a:xfrm rot="0">
            <a:off x="1399375" y="8726129"/>
            <a:ext cx="2893888" cy="419635"/>
          </a:xfrm>
          <a:prstGeom prst="rect">
            <a:avLst/>
          </a:prstGeom>
        </p:spPr>
        <p:txBody>
          <a:bodyPr anchor="t" rtlCol="false" tIns="0" lIns="0" bIns="0" rIns="0">
            <a:spAutoFit/>
          </a:bodyPr>
          <a:lstStyle/>
          <a:p>
            <a:pPr algn="l">
              <a:lnSpc>
                <a:spcPts val="3451"/>
              </a:lnSpc>
            </a:pPr>
            <a:r>
              <a:rPr lang="en-US" sz="2567">
                <a:solidFill>
                  <a:srgbClr val="FFFFFF"/>
                </a:solidFill>
                <a:latin typeface="Aptos"/>
                <a:ea typeface="Aptos"/>
                <a:cs typeface="Aptos"/>
                <a:sym typeface="Aptos"/>
              </a:rPr>
              <a:t>+44 (0) 7785 921717 </a:t>
            </a:r>
          </a:p>
        </p:txBody>
      </p:sp>
      <p:grpSp>
        <p:nvGrpSpPr>
          <p:cNvPr name="Group 8" id="8"/>
          <p:cNvGrpSpPr/>
          <p:nvPr/>
        </p:nvGrpSpPr>
        <p:grpSpPr>
          <a:xfrm rot="0">
            <a:off x="634632" y="9495406"/>
            <a:ext cx="565394" cy="565394"/>
            <a:chOff x="0" y="0"/>
            <a:chExt cx="753859" cy="753859"/>
          </a:xfrm>
        </p:grpSpPr>
        <p:sp>
          <p:nvSpPr>
            <p:cNvPr name="Freeform 9" id="9"/>
            <p:cNvSpPr/>
            <p:nvPr/>
          </p:nvSpPr>
          <p:spPr>
            <a:xfrm flipH="false" flipV="false" rot="0">
              <a:off x="0" y="0"/>
              <a:ext cx="753872" cy="753872"/>
            </a:xfrm>
            <a:custGeom>
              <a:avLst/>
              <a:gdLst/>
              <a:ahLst/>
              <a:cxnLst/>
              <a:rect r="r" b="b" t="t" l="l"/>
              <a:pathLst>
                <a:path h="753872" w="753872">
                  <a:moveTo>
                    <a:pt x="0" y="0"/>
                  </a:moveTo>
                  <a:lnTo>
                    <a:pt x="753872" y="0"/>
                  </a:lnTo>
                  <a:lnTo>
                    <a:pt x="753872" y="753872"/>
                  </a:lnTo>
                  <a:lnTo>
                    <a:pt x="0" y="753872"/>
                  </a:lnTo>
                  <a:lnTo>
                    <a:pt x="0" y="0"/>
                  </a:lnTo>
                  <a:close/>
                </a:path>
              </a:pathLst>
            </a:custGeom>
            <a:blipFill>
              <a:blip r:embed="rId7"/>
              <a:stretch>
                <a:fillRect l="0" t="0" r="1" b="1"/>
              </a:stretch>
            </a:blipFill>
          </p:spPr>
        </p:sp>
      </p:grpSp>
      <p:sp>
        <p:nvSpPr>
          <p:cNvPr name="TextBox 10" id="10"/>
          <p:cNvSpPr txBox="true"/>
          <p:nvPr/>
        </p:nvSpPr>
        <p:spPr>
          <a:xfrm rot="0">
            <a:off x="1399375" y="9562652"/>
            <a:ext cx="2473300" cy="419635"/>
          </a:xfrm>
          <a:prstGeom prst="rect">
            <a:avLst/>
          </a:prstGeom>
        </p:spPr>
        <p:txBody>
          <a:bodyPr anchor="t" rtlCol="false" tIns="0" lIns="0" bIns="0" rIns="0">
            <a:spAutoFit/>
          </a:bodyPr>
          <a:lstStyle/>
          <a:p>
            <a:pPr algn="l">
              <a:lnSpc>
                <a:spcPts val="3451"/>
              </a:lnSpc>
            </a:pPr>
            <a:r>
              <a:rPr lang="en-US" sz="2567" u="sng">
                <a:solidFill>
                  <a:srgbClr val="FFFFFF"/>
                </a:solidFill>
                <a:latin typeface="Aptos"/>
                <a:ea typeface="Aptos"/>
                <a:cs typeface="Aptos"/>
                <a:sym typeface="Aptos"/>
                <a:hlinkClick r:id="rId8" tooltip="https://www.imsplc.com"/>
              </a:rPr>
              <a:t>www.imsplc.com</a:t>
            </a:r>
          </a:p>
        </p:txBody>
      </p:sp>
      <p:grpSp>
        <p:nvGrpSpPr>
          <p:cNvPr name="Group 11" id="11"/>
          <p:cNvGrpSpPr/>
          <p:nvPr/>
        </p:nvGrpSpPr>
        <p:grpSpPr>
          <a:xfrm rot="0">
            <a:off x="14439839" y="7679175"/>
            <a:ext cx="3593992" cy="2542118"/>
            <a:chOff x="0" y="0"/>
            <a:chExt cx="4791989" cy="3389490"/>
          </a:xfrm>
        </p:grpSpPr>
        <p:sp>
          <p:nvSpPr>
            <p:cNvPr name="Freeform 12" id="12"/>
            <p:cNvSpPr/>
            <p:nvPr/>
          </p:nvSpPr>
          <p:spPr>
            <a:xfrm flipH="false" flipV="false" rot="0">
              <a:off x="0" y="0"/>
              <a:ext cx="4791964" cy="3389503"/>
            </a:xfrm>
            <a:custGeom>
              <a:avLst/>
              <a:gdLst/>
              <a:ahLst/>
              <a:cxnLst/>
              <a:rect r="r" b="b" t="t" l="l"/>
              <a:pathLst>
                <a:path h="3389503" w="4791964">
                  <a:moveTo>
                    <a:pt x="0" y="0"/>
                  </a:moveTo>
                  <a:lnTo>
                    <a:pt x="4791964" y="0"/>
                  </a:lnTo>
                  <a:lnTo>
                    <a:pt x="4791964" y="3389503"/>
                  </a:lnTo>
                  <a:lnTo>
                    <a:pt x="0" y="3389503"/>
                  </a:lnTo>
                  <a:lnTo>
                    <a:pt x="0" y="0"/>
                  </a:lnTo>
                  <a:close/>
                </a:path>
              </a:pathLst>
            </a:custGeom>
            <a:blipFill>
              <a:blip r:embed="rId9"/>
              <a:stretch>
                <a:fillRect l="0" t="-12" r="0" b="-12"/>
              </a:stretch>
            </a:blipFill>
          </p:spPr>
        </p:sp>
      </p:grpSp>
      <p:grpSp>
        <p:nvGrpSpPr>
          <p:cNvPr name="Group 13" id="13"/>
          <p:cNvGrpSpPr/>
          <p:nvPr/>
        </p:nvGrpSpPr>
        <p:grpSpPr>
          <a:xfrm rot="0">
            <a:off x="634632" y="7807814"/>
            <a:ext cx="572291" cy="572291"/>
            <a:chOff x="0" y="0"/>
            <a:chExt cx="763054" cy="763054"/>
          </a:xfrm>
        </p:grpSpPr>
        <p:sp>
          <p:nvSpPr>
            <p:cNvPr name="Freeform 14" id="14"/>
            <p:cNvSpPr/>
            <p:nvPr/>
          </p:nvSpPr>
          <p:spPr>
            <a:xfrm flipH="false" flipV="false" rot="0">
              <a:off x="0" y="0"/>
              <a:ext cx="763016" cy="763016"/>
            </a:xfrm>
            <a:custGeom>
              <a:avLst/>
              <a:gdLst/>
              <a:ahLst/>
              <a:cxnLst/>
              <a:rect r="r" b="b" t="t" l="l"/>
              <a:pathLst>
                <a:path h="763016" w="763016">
                  <a:moveTo>
                    <a:pt x="0" y="0"/>
                  </a:moveTo>
                  <a:lnTo>
                    <a:pt x="763016" y="0"/>
                  </a:lnTo>
                  <a:lnTo>
                    <a:pt x="763016" y="763016"/>
                  </a:lnTo>
                  <a:lnTo>
                    <a:pt x="0" y="763016"/>
                  </a:lnTo>
                  <a:lnTo>
                    <a:pt x="0" y="0"/>
                  </a:lnTo>
                  <a:close/>
                </a:path>
              </a:pathLst>
            </a:custGeom>
            <a:blipFill>
              <a:blip r:embed="rId10"/>
              <a:stretch>
                <a:fillRect l="0" t="0" r="-4" b="-4"/>
              </a:stretch>
            </a:blipFill>
          </p:spPr>
        </p:sp>
      </p:grpSp>
      <p:sp>
        <p:nvSpPr>
          <p:cNvPr name="TextBox 15" id="15"/>
          <p:cNvSpPr txBox="true"/>
          <p:nvPr/>
        </p:nvSpPr>
        <p:spPr>
          <a:xfrm rot="0">
            <a:off x="864079" y="4607696"/>
            <a:ext cx="5121250" cy="1090658"/>
          </a:xfrm>
          <a:prstGeom prst="rect">
            <a:avLst/>
          </a:prstGeom>
        </p:spPr>
        <p:txBody>
          <a:bodyPr anchor="t" rtlCol="false" tIns="0" lIns="0" bIns="0" rIns="0">
            <a:spAutoFit/>
          </a:bodyPr>
          <a:lstStyle/>
          <a:p>
            <a:pPr algn="l">
              <a:lnSpc>
                <a:spcPts val="8501"/>
              </a:lnSpc>
            </a:pPr>
            <a:r>
              <a:rPr lang="en-US" b="true" sz="7304">
                <a:solidFill>
                  <a:srgbClr val="146C70"/>
                </a:solidFill>
                <a:latin typeface="Aptos Bold"/>
                <a:ea typeface="Aptos Bold"/>
                <a:cs typeface="Aptos Bold"/>
                <a:sym typeface="Aptos Bold"/>
              </a:rPr>
              <a:t>Get in touch</a:t>
            </a:r>
          </a:p>
        </p:txBody>
      </p:sp>
      <p:sp>
        <p:nvSpPr>
          <p:cNvPr name="TextBox 16" id="16"/>
          <p:cNvSpPr txBox="true"/>
          <p:nvPr/>
        </p:nvSpPr>
        <p:spPr>
          <a:xfrm rot="0">
            <a:off x="864079" y="5749833"/>
            <a:ext cx="7772533" cy="1193143"/>
          </a:xfrm>
          <a:prstGeom prst="rect">
            <a:avLst/>
          </a:prstGeom>
        </p:spPr>
        <p:txBody>
          <a:bodyPr anchor="t" rtlCol="false" tIns="0" lIns="0" bIns="0" rIns="0">
            <a:spAutoFit/>
          </a:bodyPr>
          <a:lstStyle/>
          <a:p>
            <a:pPr algn="l">
              <a:lnSpc>
                <a:spcPts val="4917"/>
              </a:lnSpc>
            </a:pPr>
            <a:r>
              <a:rPr lang="en-US" sz="2926">
                <a:solidFill>
                  <a:srgbClr val="000000"/>
                </a:solidFill>
                <a:latin typeface="Aptos"/>
                <a:ea typeface="Aptos"/>
                <a:cs typeface="Aptos"/>
                <a:sym typeface="Aptos"/>
              </a:rPr>
              <a:t>Contact us to find out how we can support you with setting or reviewing Science-Based Targets</a:t>
            </a:r>
          </a:p>
        </p:txBody>
      </p:sp>
      <p:sp>
        <p:nvSpPr>
          <p:cNvPr name="TextBox 17" id="17"/>
          <p:cNvSpPr txBox="true"/>
          <p:nvPr/>
        </p:nvSpPr>
        <p:spPr>
          <a:xfrm rot="0">
            <a:off x="1399375" y="7880890"/>
            <a:ext cx="2502619" cy="419635"/>
          </a:xfrm>
          <a:prstGeom prst="rect">
            <a:avLst/>
          </a:prstGeom>
        </p:spPr>
        <p:txBody>
          <a:bodyPr anchor="t" rtlCol="false" tIns="0" lIns="0" bIns="0" rIns="0">
            <a:spAutoFit/>
          </a:bodyPr>
          <a:lstStyle/>
          <a:p>
            <a:pPr algn="l">
              <a:lnSpc>
                <a:spcPts val="3451"/>
              </a:lnSpc>
            </a:pPr>
            <a:r>
              <a:rPr lang="en-US" sz="2567" u="sng">
                <a:solidFill>
                  <a:srgbClr val="FFFFFF"/>
                </a:solidFill>
                <a:latin typeface="Aptos"/>
                <a:ea typeface="Aptos"/>
                <a:cs typeface="Aptos"/>
                <a:sym typeface="Aptos"/>
                <a:hlinkClick r:id="rId11" tooltip="mailto:info@imsplc.com"/>
              </a:rPr>
              <a:t>info@imsplc.com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F888D"/>
        </a:solidFill>
      </p:bgPr>
    </p:bg>
    <p:spTree>
      <p:nvGrpSpPr>
        <p:cNvPr id="1" name=""/>
        <p:cNvGrpSpPr/>
        <p:nvPr/>
      </p:nvGrpSpPr>
      <p:grpSpPr>
        <a:xfrm>
          <a:off x="0" y="0"/>
          <a:ext cx="0" cy="0"/>
          <a:chOff x="0" y="0"/>
          <a:chExt cx="0" cy="0"/>
        </a:xfrm>
      </p:grpSpPr>
      <p:grpSp>
        <p:nvGrpSpPr>
          <p:cNvPr name="Group 2" id="2"/>
          <p:cNvGrpSpPr/>
          <p:nvPr/>
        </p:nvGrpSpPr>
        <p:grpSpPr>
          <a:xfrm rot="0">
            <a:off x="12700340" y="98565"/>
            <a:ext cx="15127938" cy="10287000"/>
            <a:chOff x="0" y="0"/>
            <a:chExt cx="20170584" cy="13716000"/>
          </a:xfrm>
        </p:grpSpPr>
        <p:sp>
          <p:nvSpPr>
            <p:cNvPr name="Freeform 3" id="3"/>
            <p:cNvSpPr/>
            <p:nvPr/>
          </p:nvSpPr>
          <p:spPr>
            <a:xfrm flipH="false" flipV="false" rot="0">
              <a:off x="0" y="0"/>
              <a:ext cx="20170648" cy="13716000"/>
            </a:xfrm>
            <a:custGeom>
              <a:avLst/>
              <a:gdLst/>
              <a:ahLst/>
              <a:cxnLst/>
              <a:rect r="r" b="b" t="t" l="l"/>
              <a:pathLst>
                <a:path h="13716000" w="20170648">
                  <a:moveTo>
                    <a:pt x="0" y="0"/>
                  </a:moveTo>
                  <a:lnTo>
                    <a:pt x="20170648" y="0"/>
                  </a:lnTo>
                  <a:lnTo>
                    <a:pt x="20170648" y="13716000"/>
                  </a:lnTo>
                  <a:lnTo>
                    <a:pt x="0" y="13716000"/>
                  </a:lnTo>
                  <a:lnTo>
                    <a:pt x="0" y="0"/>
                  </a:lnTo>
                  <a:close/>
                </a:path>
              </a:pathLst>
            </a:custGeom>
            <a:blipFill>
              <a:blip r:embed="rId3"/>
              <a:stretch>
                <a:fillRect l="0" t="-18" r="0" b="-19"/>
              </a:stretch>
            </a:blipFill>
          </p:spPr>
        </p:sp>
      </p:grpSp>
      <p:grpSp>
        <p:nvGrpSpPr>
          <p:cNvPr name="Group 4" id="4"/>
          <p:cNvGrpSpPr/>
          <p:nvPr/>
        </p:nvGrpSpPr>
        <p:grpSpPr>
          <a:xfrm rot="5400000">
            <a:off x="8559432" y="878081"/>
            <a:ext cx="13094922" cy="6825729"/>
            <a:chOff x="0" y="0"/>
            <a:chExt cx="17459896" cy="9100972"/>
          </a:xfrm>
        </p:grpSpPr>
        <p:sp>
          <p:nvSpPr>
            <p:cNvPr name="Freeform 5" id="5"/>
            <p:cNvSpPr/>
            <p:nvPr/>
          </p:nvSpPr>
          <p:spPr>
            <a:xfrm flipH="true" flipV="false" rot="0">
              <a:off x="0" y="0"/>
              <a:ext cx="17459961" cy="9100947"/>
            </a:xfrm>
            <a:custGeom>
              <a:avLst/>
              <a:gdLst/>
              <a:ahLst/>
              <a:cxnLst/>
              <a:rect r="r" b="b" t="t" l="l"/>
              <a:pathLst>
                <a:path h="9100947" w="17459961">
                  <a:moveTo>
                    <a:pt x="17459961" y="0"/>
                  </a:moveTo>
                  <a:lnTo>
                    <a:pt x="0" y="0"/>
                  </a:lnTo>
                  <a:lnTo>
                    <a:pt x="0" y="9100947"/>
                  </a:lnTo>
                  <a:lnTo>
                    <a:pt x="17459961" y="9100947"/>
                  </a:lnTo>
                  <a:lnTo>
                    <a:pt x="17459961" y="0"/>
                  </a:lnTo>
                  <a:close/>
                </a:path>
              </a:pathLst>
            </a:custGeom>
            <a:blipFill>
              <a:blip r:embed="rId4"/>
              <a:stretch>
                <a:fillRect l="0" t="-36" r="0" b="-36"/>
              </a:stretch>
            </a:blipFill>
          </p:spPr>
        </p:sp>
      </p:grpSp>
      <p:grpSp>
        <p:nvGrpSpPr>
          <p:cNvPr name="Group 6" id="6"/>
          <p:cNvGrpSpPr/>
          <p:nvPr/>
        </p:nvGrpSpPr>
        <p:grpSpPr>
          <a:xfrm rot="0">
            <a:off x="-1374318" y="2966475"/>
            <a:ext cx="8993505" cy="9696507"/>
            <a:chOff x="0" y="0"/>
            <a:chExt cx="11991340" cy="12928676"/>
          </a:xfrm>
        </p:grpSpPr>
        <p:sp>
          <p:nvSpPr>
            <p:cNvPr name="Freeform 7" id="7"/>
            <p:cNvSpPr/>
            <p:nvPr/>
          </p:nvSpPr>
          <p:spPr>
            <a:xfrm flipH="false" flipV="false" rot="0">
              <a:off x="0" y="0"/>
              <a:ext cx="11991340" cy="12928727"/>
            </a:xfrm>
            <a:custGeom>
              <a:avLst/>
              <a:gdLst/>
              <a:ahLst/>
              <a:cxnLst/>
              <a:rect r="r" b="b" t="t" l="l"/>
              <a:pathLst>
                <a:path h="12928727" w="11991340">
                  <a:moveTo>
                    <a:pt x="0" y="0"/>
                  </a:moveTo>
                  <a:lnTo>
                    <a:pt x="11991340" y="0"/>
                  </a:lnTo>
                  <a:lnTo>
                    <a:pt x="11991340" y="12928727"/>
                  </a:lnTo>
                  <a:lnTo>
                    <a:pt x="0" y="12928727"/>
                  </a:lnTo>
                  <a:lnTo>
                    <a:pt x="0" y="0"/>
                  </a:lnTo>
                  <a:close/>
                </a:path>
              </a:pathLst>
            </a:custGeom>
            <a:blipFill>
              <a:blip r:embed="rId5">
                <a:alphaModFix amt="40999"/>
              </a:blip>
              <a:stretch>
                <a:fillRect l="0" t="-22" r="0" b="-22"/>
              </a:stretch>
            </a:blipFill>
          </p:spPr>
        </p:sp>
      </p:grpSp>
      <p:sp>
        <p:nvSpPr>
          <p:cNvPr name="TextBox 8" id="8"/>
          <p:cNvSpPr txBox="true"/>
          <p:nvPr/>
        </p:nvSpPr>
        <p:spPr>
          <a:xfrm rot="0">
            <a:off x="1376967" y="1575329"/>
            <a:ext cx="12029570" cy="2715617"/>
          </a:xfrm>
          <a:prstGeom prst="rect">
            <a:avLst/>
          </a:prstGeom>
        </p:spPr>
        <p:txBody>
          <a:bodyPr anchor="t" rtlCol="false" tIns="0" lIns="0" bIns="0" rIns="0">
            <a:spAutoFit/>
          </a:bodyPr>
          <a:lstStyle/>
          <a:p>
            <a:pPr algn="l">
              <a:lnSpc>
                <a:spcPts val="3137"/>
              </a:lnSpc>
            </a:pPr>
            <a:r>
              <a:rPr lang="en-US" sz="2059">
                <a:solidFill>
                  <a:srgbClr val="FFFFFF"/>
                </a:solidFill>
                <a:latin typeface="Aptos"/>
                <a:ea typeface="Aptos"/>
                <a:cs typeface="Aptos"/>
                <a:sym typeface="Aptos"/>
              </a:rPr>
              <a:t> A target review involves the reassessment of SBTi approved targets that have been valid for 5 years against current SBTi requirements. A review doesn’t automatically mean the targets will need updating. </a:t>
            </a:r>
            <a:r>
              <a:rPr lang="en-US" sz="2059">
                <a:solidFill>
                  <a:srgbClr val="FFFFFF"/>
                </a:solidFill>
                <a:latin typeface="Aptos"/>
                <a:ea typeface="Aptos"/>
                <a:cs typeface="Aptos"/>
                <a:sym typeface="Aptos"/>
              </a:rPr>
              <a:t>If the review finds that your targets are aligned with current SBTi guidance, confirmation may be sufficient. </a:t>
            </a:r>
            <a:r>
              <a:rPr lang="en-US" sz="2059">
                <a:solidFill>
                  <a:srgbClr val="FFFFFF"/>
                </a:solidFill>
                <a:latin typeface="Aptos"/>
                <a:ea typeface="Aptos"/>
                <a:cs typeface="Aptos"/>
                <a:sym typeface="Aptos"/>
              </a:rPr>
              <a:t>However, as there have been significant changes to the SBTi criteria over time, it’s important to be prepared to update the targets according to the current requirements. It is also critical to be proactive in the reassessment to meet SBTi deadlines and maintain the target validity (see the target review deadlines in our </a:t>
            </a:r>
            <a:r>
              <a:rPr lang="en-US" sz="2059" u="sng">
                <a:solidFill>
                  <a:srgbClr val="FFFFFF"/>
                </a:solidFill>
                <a:latin typeface="Aptos"/>
                <a:ea typeface="Aptos"/>
                <a:cs typeface="Aptos"/>
                <a:sym typeface="Aptos"/>
                <a:hlinkClick r:id="rId6" action="ppaction://hlinksldjump"/>
              </a:rPr>
              <a:t>Practical guide</a:t>
            </a:r>
            <a:r>
              <a:rPr lang="en-US" sz="2059">
                <a:solidFill>
                  <a:srgbClr val="FFFFFF"/>
                </a:solidFill>
                <a:latin typeface="Aptos"/>
                <a:ea typeface="Aptos"/>
                <a:cs typeface="Aptos"/>
                <a:sym typeface="Aptos"/>
              </a:rPr>
              <a:t>).</a:t>
            </a:r>
          </a:p>
        </p:txBody>
      </p:sp>
      <p:sp>
        <p:nvSpPr>
          <p:cNvPr name="TextBox 9" id="9"/>
          <p:cNvSpPr txBox="true"/>
          <p:nvPr/>
        </p:nvSpPr>
        <p:spPr>
          <a:xfrm rot="0">
            <a:off x="1377719" y="4942711"/>
            <a:ext cx="11378632" cy="512982"/>
          </a:xfrm>
          <a:prstGeom prst="rect">
            <a:avLst/>
          </a:prstGeom>
        </p:spPr>
        <p:txBody>
          <a:bodyPr anchor="t" rtlCol="false" tIns="0" lIns="0" bIns="0" rIns="0">
            <a:spAutoFit/>
          </a:bodyPr>
          <a:lstStyle/>
          <a:p>
            <a:pPr algn="l">
              <a:lnSpc>
                <a:spcPts val="4280"/>
              </a:lnSpc>
            </a:pPr>
            <a:r>
              <a:rPr lang="en-US" sz="2808" b="true">
                <a:solidFill>
                  <a:srgbClr val="FFFFFF"/>
                </a:solidFill>
                <a:latin typeface="Aptos Bold"/>
                <a:ea typeface="Aptos Bold"/>
                <a:cs typeface="Aptos Bold"/>
                <a:sym typeface="Aptos Bold"/>
              </a:rPr>
              <a:t>Benefits of conducting a target review</a:t>
            </a:r>
          </a:p>
        </p:txBody>
      </p:sp>
      <p:sp>
        <p:nvSpPr>
          <p:cNvPr name="TextBox 10" id="10"/>
          <p:cNvSpPr txBox="true"/>
          <p:nvPr/>
        </p:nvSpPr>
        <p:spPr>
          <a:xfrm rot="0">
            <a:off x="1376967" y="988837"/>
            <a:ext cx="7764140" cy="512982"/>
          </a:xfrm>
          <a:prstGeom prst="rect">
            <a:avLst/>
          </a:prstGeom>
        </p:spPr>
        <p:txBody>
          <a:bodyPr anchor="t" rtlCol="false" tIns="0" lIns="0" bIns="0" rIns="0">
            <a:spAutoFit/>
          </a:bodyPr>
          <a:lstStyle/>
          <a:p>
            <a:pPr algn="l">
              <a:lnSpc>
                <a:spcPts val="4280"/>
              </a:lnSpc>
            </a:pPr>
            <a:r>
              <a:rPr lang="en-US" b="true" sz="2808">
                <a:solidFill>
                  <a:srgbClr val="FFFFFF"/>
                </a:solidFill>
                <a:latin typeface="Aptos Bold"/>
                <a:ea typeface="Aptos Bold"/>
                <a:cs typeface="Aptos Bold"/>
                <a:sym typeface="Aptos Bold"/>
              </a:rPr>
              <a:t>What does a target review involve?</a:t>
            </a:r>
          </a:p>
        </p:txBody>
      </p:sp>
      <p:sp>
        <p:nvSpPr>
          <p:cNvPr name="TextBox 11" id="11"/>
          <p:cNvSpPr txBox="true"/>
          <p:nvPr/>
        </p:nvSpPr>
        <p:spPr>
          <a:xfrm rot="0">
            <a:off x="1376967" y="5540266"/>
            <a:ext cx="12029570" cy="2253864"/>
          </a:xfrm>
          <a:prstGeom prst="rect">
            <a:avLst/>
          </a:prstGeom>
        </p:spPr>
        <p:txBody>
          <a:bodyPr anchor="t" rtlCol="false" tIns="0" lIns="0" bIns="0" rIns="0">
            <a:spAutoFit/>
          </a:bodyPr>
          <a:lstStyle/>
          <a:p>
            <a:pPr algn="l" marL="444538" indent="-222269" lvl="1">
              <a:lnSpc>
                <a:spcPts val="3623"/>
              </a:lnSpc>
              <a:buFont typeface="Arial"/>
              <a:buChar char="•"/>
            </a:pPr>
            <a:r>
              <a:rPr lang="en-US" sz="2059">
                <a:solidFill>
                  <a:srgbClr val="FFFFFF"/>
                </a:solidFill>
                <a:latin typeface="Aptos"/>
                <a:ea typeface="Aptos"/>
                <a:cs typeface="Aptos"/>
                <a:sym typeface="Aptos"/>
              </a:rPr>
              <a:t>Ensures continued alignment with the latest SBTi criteria and scientific understanding</a:t>
            </a:r>
          </a:p>
          <a:p>
            <a:pPr algn="l" marL="444538" indent="-222269" lvl="1">
              <a:lnSpc>
                <a:spcPts val="3623"/>
              </a:lnSpc>
              <a:buFont typeface="Arial"/>
              <a:buChar char="•"/>
            </a:pPr>
            <a:r>
              <a:rPr lang="en-US" sz="2059">
                <a:solidFill>
                  <a:srgbClr val="FFFFFF"/>
                </a:solidFill>
                <a:latin typeface="Aptos"/>
                <a:ea typeface="Aptos"/>
                <a:cs typeface="Aptos"/>
                <a:sym typeface="Aptos"/>
              </a:rPr>
              <a:t>Allows companies to maintain SBTi-approved status and avoid last-minute remediation</a:t>
            </a:r>
          </a:p>
          <a:p>
            <a:pPr algn="l" marL="444538" indent="-222269" lvl="1">
              <a:lnSpc>
                <a:spcPts val="3623"/>
              </a:lnSpc>
              <a:buFont typeface="Arial"/>
              <a:buChar char="•"/>
            </a:pPr>
            <a:r>
              <a:rPr lang="en-US" sz="2059">
                <a:solidFill>
                  <a:srgbClr val="FFFFFF"/>
                </a:solidFill>
                <a:latin typeface="Aptos"/>
                <a:ea typeface="Aptos"/>
                <a:cs typeface="Aptos"/>
                <a:sym typeface="Aptos"/>
              </a:rPr>
              <a:t>Increases confidence in targets among investors, customers, and rating agencies</a:t>
            </a:r>
          </a:p>
          <a:p>
            <a:pPr algn="l" marL="444538" indent="-222269" lvl="1">
              <a:lnSpc>
                <a:spcPts val="3623"/>
              </a:lnSpc>
              <a:buFont typeface="Arial"/>
              <a:buChar char="•"/>
            </a:pPr>
            <a:r>
              <a:rPr lang="en-US" sz="2059">
                <a:solidFill>
                  <a:srgbClr val="FFFFFF"/>
                </a:solidFill>
                <a:latin typeface="Aptos"/>
                <a:ea typeface="Aptos"/>
                <a:cs typeface="Aptos"/>
                <a:sym typeface="Aptos"/>
              </a:rPr>
              <a:t>Helps identify gaps in Scope 3 coverage and decarbonisation pathways early</a:t>
            </a:r>
          </a:p>
          <a:p>
            <a:pPr algn="l" marL="444538" indent="-222269" lvl="1">
              <a:lnSpc>
                <a:spcPts val="3623"/>
              </a:lnSpc>
              <a:buFont typeface="Arial"/>
              <a:buChar char="•"/>
            </a:pPr>
            <a:r>
              <a:rPr lang="en-US" sz="2059">
                <a:solidFill>
                  <a:srgbClr val="FFFFFF"/>
                </a:solidFill>
                <a:latin typeface="Aptos"/>
                <a:ea typeface="Aptos"/>
                <a:cs typeface="Aptos"/>
                <a:sym typeface="Aptos"/>
              </a:rPr>
              <a:t>Creates a clear basis for future net-zero and transition planning</a:t>
            </a:r>
          </a:p>
        </p:txBody>
      </p:sp>
      <p:sp>
        <p:nvSpPr>
          <p:cNvPr name="AutoShape 12" id="12"/>
          <p:cNvSpPr/>
          <p:nvPr/>
        </p:nvSpPr>
        <p:spPr>
          <a:xfrm>
            <a:off x="-5133768" y="5390169"/>
            <a:ext cx="6511295" cy="131049"/>
          </a:xfrm>
          <a:prstGeom prst="line">
            <a:avLst/>
          </a:prstGeom>
          <a:ln cap="rnd" w="19050">
            <a:solidFill>
              <a:srgbClr val="FFFFFF"/>
            </a:solidFill>
            <a:prstDash val="solid"/>
            <a:headEnd type="none" len="sm" w="sm"/>
            <a:tailEnd type="none" len="sm" w="sm"/>
          </a:ln>
        </p:spPr>
      </p:sp>
      <p:sp>
        <p:nvSpPr>
          <p:cNvPr name="AutoShape 13" id="13"/>
          <p:cNvSpPr/>
          <p:nvPr/>
        </p:nvSpPr>
        <p:spPr>
          <a:xfrm>
            <a:off x="-5133577" y="1511345"/>
            <a:ext cx="6511104" cy="0"/>
          </a:xfrm>
          <a:prstGeom prst="line">
            <a:avLst/>
          </a:prstGeom>
          <a:ln cap="rnd" w="19050">
            <a:solidFill>
              <a:srgbClr val="FFFFFF"/>
            </a:solidFill>
            <a:prstDash val="solid"/>
            <a:headEnd type="none" len="sm" w="sm"/>
            <a:tailEnd type="none" len="sm" w="sm"/>
          </a:ln>
        </p:spPr>
      </p:sp>
      <p:grpSp>
        <p:nvGrpSpPr>
          <p:cNvPr name="Group 14" id="14"/>
          <p:cNvGrpSpPr/>
          <p:nvPr/>
        </p:nvGrpSpPr>
        <p:grpSpPr>
          <a:xfrm rot="0">
            <a:off x="0" y="9235703"/>
            <a:ext cx="1486297" cy="1051297"/>
            <a:chOff x="0" y="0"/>
            <a:chExt cx="2657221" cy="1879524"/>
          </a:xfrm>
        </p:grpSpPr>
        <p:sp>
          <p:nvSpPr>
            <p:cNvPr name="Freeform 15" id="15"/>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7"/>
              <a:stretch>
                <a:fillRect l="0" t="-12" r="0" b="-14"/>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5400000">
            <a:off x="8607581" y="3824126"/>
            <a:ext cx="14682406" cy="5453634"/>
            <a:chOff x="0" y="0"/>
            <a:chExt cx="19576542" cy="7271512"/>
          </a:xfrm>
        </p:grpSpPr>
        <p:sp>
          <p:nvSpPr>
            <p:cNvPr name="Freeform 3" id="3"/>
            <p:cNvSpPr/>
            <p:nvPr/>
          </p:nvSpPr>
          <p:spPr>
            <a:xfrm flipH="true" flipV="false" rot="0">
              <a:off x="0" y="0"/>
              <a:ext cx="19576542" cy="7271512"/>
            </a:xfrm>
            <a:custGeom>
              <a:avLst/>
              <a:gdLst/>
              <a:ahLst/>
              <a:cxnLst/>
              <a:rect r="r" b="b" t="t" l="l"/>
              <a:pathLst>
                <a:path h="7271512" w="19576542">
                  <a:moveTo>
                    <a:pt x="19576542" y="0"/>
                  </a:moveTo>
                  <a:lnTo>
                    <a:pt x="0" y="0"/>
                  </a:lnTo>
                  <a:lnTo>
                    <a:pt x="0" y="7271512"/>
                  </a:lnTo>
                  <a:lnTo>
                    <a:pt x="19576542" y="7271512"/>
                  </a:lnTo>
                  <a:lnTo>
                    <a:pt x="19576542" y="0"/>
                  </a:lnTo>
                  <a:close/>
                </a:path>
              </a:pathLst>
            </a:custGeom>
            <a:blipFill>
              <a:blip r:embed="rId3"/>
              <a:stretch>
                <a:fillRect l="0" t="-44578" r="0" b="-44578"/>
              </a:stretch>
            </a:blipFill>
          </p:spPr>
        </p:sp>
      </p:grpSp>
      <p:grpSp>
        <p:nvGrpSpPr>
          <p:cNvPr name="Group 4" id="4"/>
          <p:cNvGrpSpPr/>
          <p:nvPr/>
        </p:nvGrpSpPr>
        <p:grpSpPr>
          <a:xfrm rot="0">
            <a:off x="-5473088" y="723157"/>
            <a:ext cx="20844238" cy="8577772"/>
            <a:chOff x="0" y="0"/>
            <a:chExt cx="27792318" cy="11437029"/>
          </a:xfrm>
        </p:grpSpPr>
        <p:sp>
          <p:nvSpPr>
            <p:cNvPr name="AutoShape 5" id="5"/>
            <p:cNvSpPr/>
            <p:nvPr/>
          </p:nvSpPr>
          <p:spPr>
            <a:xfrm>
              <a:off x="37" y="2328224"/>
              <a:ext cx="8681721" cy="25456"/>
            </a:xfrm>
            <a:prstGeom prst="line">
              <a:avLst/>
            </a:prstGeom>
            <a:ln cap="rnd" w="25400">
              <a:solidFill>
                <a:srgbClr val="000000"/>
              </a:solidFill>
              <a:prstDash val="solid"/>
              <a:headEnd type="none" len="sm" w="sm"/>
              <a:tailEnd type="none" len="sm" w="sm"/>
            </a:ln>
          </p:spPr>
        </p:sp>
        <p:sp>
          <p:nvSpPr>
            <p:cNvPr name="AutoShape 6" id="6"/>
            <p:cNvSpPr/>
            <p:nvPr/>
          </p:nvSpPr>
          <p:spPr>
            <a:xfrm>
              <a:off x="37" y="5452614"/>
              <a:ext cx="8681721" cy="25456"/>
            </a:xfrm>
            <a:prstGeom prst="line">
              <a:avLst/>
            </a:prstGeom>
            <a:ln cap="rnd" w="25400">
              <a:solidFill>
                <a:srgbClr val="000000"/>
              </a:solidFill>
              <a:prstDash val="solid"/>
              <a:headEnd type="none" len="sm" w="sm"/>
              <a:tailEnd type="none" len="sm" w="sm"/>
            </a:ln>
          </p:spPr>
        </p:sp>
        <p:sp>
          <p:nvSpPr>
            <p:cNvPr name="AutoShape 7" id="7"/>
            <p:cNvSpPr/>
            <p:nvPr/>
          </p:nvSpPr>
          <p:spPr>
            <a:xfrm>
              <a:off x="37" y="8678414"/>
              <a:ext cx="8681721" cy="25456"/>
            </a:xfrm>
            <a:prstGeom prst="line">
              <a:avLst/>
            </a:prstGeom>
            <a:ln cap="rnd" w="25400">
              <a:solidFill>
                <a:srgbClr val="000000"/>
              </a:solidFill>
              <a:prstDash val="solid"/>
              <a:headEnd type="none" len="sm" w="sm"/>
              <a:tailEnd type="none" len="sm" w="sm"/>
            </a:ln>
          </p:spPr>
        </p:sp>
        <p:sp>
          <p:nvSpPr>
            <p:cNvPr name="TextBox 8" id="8"/>
            <p:cNvSpPr txBox="true"/>
            <p:nvPr/>
          </p:nvSpPr>
          <p:spPr>
            <a:xfrm rot="0">
              <a:off x="9237237" y="1629307"/>
              <a:ext cx="7278985" cy="675315"/>
            </a:xfrm>
            <a:prstGeom prst="rect">
              <a:avLst/>
            </a:prstGeom>
          </p:spPr>
          <p:txBody>
            <a:bodyPr anchor="t" rtlCol="false" tIns="0" lIns="0" bIns="0" rIns="0">
              <a:spAutoFit/>
            </a:bodyPr>
            <a:lstStyle/>
            <a:p>
              <a:pPr algn="l">
                <a:lnSpc>
                  <a:spcPts val="4432"/>
                </a:lnSpc>
              </a:pPr>
              <a:r>
                <a:rPr lang="en-US" b="true" sz="2908">
                  <a:solidFill>
                    <a:srgbClr val="145A5D"/>
                  </a:solidFill>
                  <a:latin typeface="Aptos Bold"/>
                  <a:ea typeface="Aptos Bold"/>
                  <a:cs typeface="Aptos Bold"/>
                  <a:sym typeface="Aptos Bold"/>
                </a:rPr>
                <a:t>Start early to meet the deadlines</a:t>
              </a:r>
            </a:p>
          </p:txBody>
        </p:sp>
        <p:sp>
          <p:nvSpPr>
            <p:cNvPr name="TextBox 9" id="9"/>
            <p:cNvSpPr txBox="true"/>
            <p:nvPr/>
          </p:nvSpPr>
          <p:spPr>
            <a:xfrm rot="0">
              <a:off x="9237237" y="4687531"/>
              <a:ext cx="8141097" cy="675315"/>
            </a:xfrm>
            <a:prstGeom prst="rect">
              <a:avLst/>
            </a:prstGeom>
          </p:spPr>
          <p:txBody>
            <a:bodyPr anchor="t" rtlCol="false" tIns="0" lIns="0" bIns="0" rIns="0">
              <a:spAutoFit/>
            </a:bodyPr>
            <a:lstStyle/>
            <a:p>
              <a:pPr algn="l">
                <a:lnSpc>
                  <a:spcPts val="4432"/>
                </a:lnSpc>
              </a:pPr>
              <a:r>
                <a:rPr lang="en-US" b="true" sz="2908">
                  <a:solidFill>
                    <a:srgbClr val="145A5D"/>
                  </a:solidFill>
                  <a:latin typeface="Aptos Bold"/>
                  <a:ea typeface="Aptos Bold"/>
                  <a:cs typeface="Aptos Bold"/>
                  <a:sym typeface="Aptos Bold"/>
                </a:rPr>
                <a:t>Assess the need for updating targets</a:t>
              </a:r>
            </a:p>
          </p:txBody>
        </p:sp>
        <p:sp>
          <p:nvSpPr>
            <p:cNvPr name="TextBox 10" id="10"/>
            <p:cNvSpPr txBox="true"/>
            <p:nvPr/>
          </p:nvSpPr>
          <p:spPr>
            <a:xfrm rot="0">
              <a:off x="9237237" y="7992198"/>
              <a:ext cx="8554145" cy="675315"/>
            </a:xfrm>
            <a:prstGeom prst="rect">
              <a:avLst/>
            </a:prstGeom>
          </p:spPr>
          <p:txBody>
            <a:bodyPr anchor="t" rtlCol="false" tIns="0" lIns="0" bIns="0" rIns="0">
              <a:spAutoFit/>
            </a:bodyPr>
            <a:lstStyle/>
            <a:p>
              <a:pPr algn="l">
                <a:lnSpc>
                  <a:spcPts val="4432"/>
                </a:lnSpc>
              </a:pPr>
              <a:r>
                <a:rPr lang="en-US" b="true" sz="2908">
                  <a:solidFill>
                    <a:srgbClr val="145A5D"/>
                  </a:solidFill>
                  <a:latin typeface="Aptos Bold"/>
                  <a:ea typeface="Aptos Bold"/>
                  <a:cs typeface="Aptos Bold"/>
                  <a:sym typeface="Aptos Bold"/>
                </a:rPr>
                <a:t>Check if extensions apply to your case</a:t>
              </a:r>
            </a:p>
          </p:txBody>
        </p:sp>
        <p:sp>
          <p:nvSpPr>
            <p:cNvPr name="TextBox 11" id="11"/>
            <p:cNvSpPr txBox="true"/>
            <p:nvPr/>
          </p:nvSpPr>
          <p:spPr>
            <a:xfrm rot="0">
              <a:off x="9237237" y="2447759"/>
              <a:ext cx="18555081" cy="2620292"/>
            </a:xfrm>
            <a:prstGeom prst="rect">
              <a:avLst/>
            </a:prstGeom>
          </p:spPr>
          <p:txBody>
            <a:bodyPr anchor="t" rtlCol="false" tIns="0" lIns="0" bIns="0" rIns="0">
              <a:spAutoFit/>
            </a:bodyPr>
            <a:lstStyle/>
            <a:p>
              <a:pPr algn="l" marL="249746" indent="-124873" lvl="1">
                <a:lnSpc>
                  <a:spcPts val="3153"/>
                </a:lnSpc>
                <a:buFont typeface="Arial"/>
                <a:buChar char="•"/>
              </a:pPr>
              <a:r>
                <a:rPr lang="en-US" sz="2070">
                  <a:solidFill>
                    <a:srgbClr val="2D2A21"/>
                  </a:solidFill>
                  <a:latin typeface="Aptos"/>
                  <a:ea typeface="Aptos"/>
                  <a:cs typeface="Aptos"/>
                  <a:sym typeface="Aptos"/>
                </a:rPr>
                <a:t>The target review cycle is triggered </a:t>
              </a:r>
              <a:r>
                <a:rPr lang="en-US" b="true" sz="2070">
                  <a:solidFill>
                    <a:srgbClr val="2D2A21"/>
                  </a:solidFill>
                  <a:latin typeface="Aptos Bold"/>
                  <a:ea typeface="Aptos Bold"/>
                  <a:cs typeface="Aptos Bold"/>
                  <a:sym typeface="Aptos Bold"/>
                </a:rPr>
                <a:t>after 5 years </a:t>
              </a:r>
              <a:r>
                <a:rPr lang="en-US" sz="2070">
                  <a:solidFill>
                    <a:srgbClr val="2D2A21"/>
                  </a:solidFill>
                  <a:latin typeface="Aptos"/>
                  <a:ea typeface="Aptos"/>
                  <a:cs typeface="Aptos"/>
                  <a:sym typeface="Aptos"/>
                </a:rPr>
                <a:t>from the initial validation of the targets. </a:t>
              </a:r>
            </a:p>
            <a:p>
              <a:pPr algn="l" marL="249746" indent="-124873" lvl="1">
                <a:lnSpc>
                  <a:spcPts val="3153"/>
                </a:lnSpc>
                <a:buFont typeface="Arial"/>
                <a:buChar char="•"/>
              </a:pPr>
              <a:r>
                <a:rPr lang="en-US" sz="2070">
                  <a:solidFill>
                    <a:srgbClr val="2D2A21"/>
                  </a:solidFill>
                  <a:latin typeface="Aptos"/>
                  <a:ea typeface="Aptos"/>
                  <a:cs typeface="Aptos"/>
                  <a:sym typeface="Aptos"/>
                </a:rPr>
                <a:t>From the “trigger date”, companies should conduct a review and submit its outcomes within </a:t>
              </a:r>
              <a:r>
                <a:rPr lang="en-US" b="true" sz="2070" i="true">
                  <a:solidFill>
                    <a:srgbClr val="2D2A21"/>
                  </a:solidFill>
                  <a:latin typeface="Aptos Bold Italics"/>
                  <a:ea typeface="Aptos Bold Italics"/>
                  <a:cs typeface="Aptos Bold Italics"/>
                  <a:sym typeface="Aptos Bold Italics"/>
                </a:rPr>
                <a:t>6 months.</a:t>
              </a:r>
            </a:p>
            <a:p>
              <a:pPr algn="l" marL="249746" indent="-124873" lvl="1">
                <a:lnSpc>
                  <a:spcPts val="3153"/>
                </a:lnSpc>
                <a:buFont typeface="Arial"/>
                <a:buChar char="•"/>
              </a:pPr>
              <a:r>
                <a:rPr lang="en-US" sz="2070">
                  <a:solidFill>
                    <a:srgbClr val="2D2A21"/>
                  </a:solidFill>
                  <a:latin typeface="Aptos"/>
                  <a:ea typeface="Aptos"/>
                  <a:cs typeface="Aptos"/>
                  <a:sym typeface="Aptos"/>
                </a:rPr>
                <a:t>If the targets no longer meet the current SBTi criteria, companies will then need to submit updated targets within </a:t>
              </a:r>
              <a:r>
                <a:rPr lang="en-US" b="true" sz="2070" i="true">
                  <a:solidFill>
                    <a:srgbClr val="2D2A21"/>
                  </a:solidFill>
                  <a:latin typeface="Aptos Bold Italics"/>
                  <a:ea typeface="Aptos Bold Italics"/>
                  <a:cs typeface="Aptos Bold Italics"/>
                  <a:sym typeface="Aptos Bold Italics"/>
                </a:rPr>
                <a:t>12 months from the trigger date.</a:t>
              </a:r>
            </a:p>
            <a:p>
              <a:pPr algn="l">
                <a:lnSpc>
                  <a:spcPts val="3153"/>
                </a:lnSpc>
              </a:pPr>
            </a:p>
          </p:txBody>
        </p:sp>
        <p:sp>
          <p:nvSpPr>
            <p:cNvPr name="TextBox 12" id="12"/>
            <p:cNvSpPr txBox="true"/>
            <p:nvPr/>
          </p:nvSpPr>
          <p:spPr>
            <a:xfrm rot="0">
              <a:off x="9237237" y="5512071"/>
              <a:ext cx="18555081" cy="2086892"/>
            </a:xfrm>
            <a:prstGeom prst="rect">
              <a:avLst/>
            </a:prstGeom>
          </p:spPr>
          <p:txBody>
            <a:bodyPr anchor="t" rtlCol="false" tIns="0" lIns="0" bIns="0" rIns="0">
              <a:spAutoFit/>
            </a:bodyPr>
            <a:lstStyle/>
            <a:p>
              <a:pPr algn="l" marL="249746" indent="-124873" lvl="1">
                <a:lnSpc>
                  <a:spcPts val="3153"/>
                </a:lnSpc>
                <a:buFont typeface="Arial"/>
                <a:buChar char="•"/>
              </a:pPr>
              <a:r>
                <a:rPr lang="en-US" sz="2070">
                  <a:solidFill>
                    <a:srgbClr val="2D2A21"/>
                  </a:solidFill>
                  <a:latin typeface="Aptos"/>
                  <a:ea typeface="Aptos"/>
                  <a:cs typeface="Aptos"/>
                  <a:sym typeface="Aptos"/>
                </a:rPr>
                <a:t>Companies approved under older criteria will likely need to align their targets with today's more stringent standards (the main difference can be found in </a:t>
              </a:r>
              <a:r>
                <a:rPr lang="en-US" sz="2070" u="sng">
                  <a:solidFill>
                    <a:srgbClr val="2D2A21"/>
                  </a:solidFill>
                  <a:latin typeface="Aptos"/>
                  <a:ea typeface="Aptos"/>
                  <a:cs typeface="Aptos"/>
                  <a:sym typeface="Aptos"/>
                  <a:hlinkClick r:id="rId4" action="ppaction://hlinksldjump"/>
                </a:rPr>
                <a:t>Appendix 2 - Early criteria vs current requirements</a:t>
              </a:r>
              <a:r>
                <a:rPr lang="en-US" sz="2070">
                  <a:solidFill>
                    <a:srgbClr val="2D2A21"/>
                  </a:solidFill>
                  <a:latin typeface="Aptos"/>
                  <a:ea typeface="Aptos"/>
                  <a:cs typeface="Aptos"/>
                  <a:sym typeface="Aptos"/>
                </a:rPr>
                <a:t>). </a:t>
              </a:r>
            </a:p>
            <a:p>
              <a:pPr algn="l" marL="249746" indent="-124873" lvl="1">
                <a:lnSpc>
                  <a:spcPts val="3153"/>
                </a:lnSpc>
                <a:buFont typeface="Arial"/>
                <a:buChar char="•"/>
              </a:pPr>
              <a:r>
                <a:rPr lang="en-US" sz="2070">
                  <a:solidFill>
                    <a:srgbClr val="2D2A21"/>
                  </a:solidFill>
                  <a:latin typeface="Aptos"/>
                  <a:ea typeface="Aptos"/>
                  <a:cs typeface="Aptos"/>
                  <a:sym typeface="Aptos"/>
                </a:rPr>
                <a:t>Companies should re-evaluate: emissions baseline, organisational boundaries, and Scope coverage, including Scope 3 materiality, the decarbonisation pathway, including climate transition plans.</a:t>
              </a:r>
            </a:p>
          </p:txBody>
        </p:sp>
        <p:sp>
          <p:nvSpPr>
            <p:cNvPr name="TextBox 13" id="13"/>
            <p:cNvSpPr txBox="true"/>
            <p:nvPr/>
          </p:nvSpPr>
          <p:spPr>
            <a:xfrm rot="0">
              <a:off x="9237237" y="8816738"/>
              <a:ext cx="18555081" cy="2620292"/>
            </a:xfrm>
            <a:prstGeom prst="rect">
              <a:avLst/>
            </a:prstGeom>
          </p:spPr>
          <p:txBody>
            <a:bodyPr anchor="t" rtlCol="false" tIns="0" lIns="0" bIns="0" rIns="0">
              <a:spAutoFit/>
            </a:bodyPr>
            <a:lstStyle/>
            <a:p>
              <a:pPr algn="l" marL="249746" indent="-124873" lvl="1">
                <a:lnSpc>
                  <a:spcPts val="3153"/>
                </a:lnSpc>
                <a:buFont typeface="Arial"/>
                <a:buChar char="•"/>
              </a:pPr>
              <a:r>
                <a:rPr lang="en-US" sz="2070">
                  <a:solidFill>
                    <a:srgbClr val="2D2A21"/>
                  </a:solidFill>
                  <a:latin typeface="Aptos"/>
                  <a:ea typeface="Aptos"/>
                  <a:cs typeface="Aptos"/>
                  <a:sym typeface="Aptos"/>
                </a:rPr>
                <a:t>SBTi allows extensions to the review timeframe in specific cases (e.g. where the target end year falls within </a:t>
              </a:r>
              <a:r>
                <a:rPr lang="en-US" b="true" sz="2070" i="true">
                  <a:solidFill>
                    <a:srgbClr val="2D2A21"/>
                  </a:solidFill>
                  <a:latin typeface="Aptos Bold Italics"/>
                  <a:ea typeface="Aptos Bold Italics"/>
                  <a:cs typeface="Aptos Bold Italics"/>
                  <a:sym typeface="Aptos Bold Italics"/>
                </a:rPr>
                <a:t>24 months </a:t>
              </a:r>
              <a:r>
                <a:rPr lang="en-US" sz="2070">
                  <a:solidFill>
                    <a:srgbClr val="2D2A21"/>
                  </a:solidFill>
                  <a:latin typeface="Aptos"/>
                  <a:ea typeface="Aptos"/>
                  <a:cs typeface="Aptos"/>
                  <a:sym typeface="Aptos"/>
                </a:rPr>
                <a:t>of the 5-year review).</a:t>
              </a:r>
            </a:p>
            <a:p>
              <a:pPr algn="l" marL="249746" indent="-124873" lvl="1">
                <a:lnSpc>
                  <a:spcPts val="3153"/>
                </a:lnSpc>
                <a:buFont typeface="Arial"/>
                <a:buChar char="•"/>
              </a:pPr>
              <a:r>
                <a:rPr lang="en-US" sz="2070">
                  <a:solidFill>
                    <a:srgbClr val="2D2A21"/>
                  </a:solidFill>
                  <a:latin typeface="Aptos"/>
                  <a:ea typeface="Aptos"/>
                  <a:cs typeface="Aptos"/>
                  <a:sym typeface="Aptos"/>
                </a:rPr>
                <a:t>Extensions of up to </a:t>
              </a:r>
              <a:r>
                <a:rPr lang="en-US" b="true" sz="2070" i="true">
                  <a:solidFill>
                    <a:srgbClr val="2D2A21"/>
                  </a:solidFill>
                  <a:latin typeface="Aptos Bold Italics"/>
                  <a:ea typeface="Aptos Bold Italics"/>
                  <a:cs typeface="Aptos Bold Italics"/>
                  <a:sym typeface="Aptos Bold Italics"/>
                </a:rPr>
                <a:t>18 months </a:t>
              </a:r>
              <a:r>
                <a:rPr lang="en-US" sz="2070">
                  <a:solidFill>
                    <a:srgbClr val="2D2A21"/>
                  </a:solidFill>
                  <a:latin typeface="Aptos"/>
                  <a:ea typeface="Aptos"/>
                  <a:cs typeface="Aptos"/>
                  <a:sym typeface="Aptos"/>
                </a:rPr>
                <a:t>(from the original review date) can also be requested if an SBTi sector-specific Standard is anticipated and will be mandatory for a company to use (see </a:t>
              </a:r>
              <a:r>
                <a:rPr lang="en-US" sz="2070" u="sng">
                  <a:solidFill>
                    <a:srgbClr val="2D2A21"/>
                  </a:solidFill>
                  <a:latin typeface="Aptos"/>
                  <a:ea typeface="Aptos"/>
                  <a:cs typeface="Aptos"/>
                  <a:sym typeface="Aptos"/>
                  <a:hlinkClick r:id="rId5" action="ppaction://hlinksldjump"/>
                </a:rPr>
                <a:t>Appendix 1 </a:t>
              </a:r>
              <a:r>
                <a:rPr lang="en-US" sz="2070">
                  <a:solidFill>
                    <a:srgbClr val="2D2A21"/>
                  </a:solidFill>
                  <a:latin typeface="Aptos"/>
                  <a:ea typeface="Aptos"/>
                  <a:cs typeface="Aptos"/>
                  <a:sym typeface="Aptos"/>
                </a:rPr>
                <a:t>for an overview of current standards).</a:t>
              </a:r>
            </a:p>
            <a:p>
              <a:pPr algn="l" marL="249746" indent="-124873" lvl="1">
                <a:lnSpc>
                  <a:spcPts val="3153"/>
                </a:lnSpc>
              </a:pPr>
            </a:p>
          </p:txBody>
        </p:sp>
        <p:sp>
          <p:nvSpPr>
            <p:cNvPr name="TextBox 14" id="14"/>
            <p:cNvSpPr txBox="true"/>
            <p:nvPr/>
          </p:nvSpPr>
          <p:spPr>
            <a:xfrm rot="0">
              <a:off x="8163388" y="28575"/>
              <a:ext cx="14344650" cy="1106705"/>
            </a:xfrm>
            <a:prstGeom prst="rect">
              <a:avLst/>
            </a:prstGeom>
          </p:spPr>
          <p:txBody>
            <a:bodyPr anchor="t" rtlCol="false" tIns="0" lIns="0" bIns="0" rIns="0">
              <a:spAutoFit/>
            </a:bodyPr>
            <a:lstStyle/>
            <a:p>
              <a:pPr algn="l">
                <a:lnSpc>
                  <a:spcPts val="6332"/>
                </a:lnSpc>
              </a:pPr>
              <a:r>
                <a:rPr lang="en-US" b="true" sz="5614">
                  <a:solidFill>
                    <a:srgbClr val="145A5D"/>
                  </a:solidFill>
                  <a:latin typeface="Aptos Bold"/>
                  <a:ea typeface="Aptos Bold"/>
                  <a:cs typeface="Aptos Bold"/>
                  <a:sym typeface="Aptos Bold"/>
                </a:rPr>
                <a:t>Target review: a practical guide  </a:t>
              </a:r>
            </a:p>
          </p:txBody>
        </p:sp>
      </p:grpSp>
      <p:grpSp>
        <p:nvGrpSpPr>
          <p:cNvPr name="Group 15" id="15"/>
          <p:cNvGrpSpPr/>
          <p:nvPr/>
        </p:nvGrpSpPr>
        <p:grpSpPr>
          <a:xfrm rot="0">
            <a:off x="0" y="9235703"/>
            <a:ext cx="1486297" cy="1051297"/>
            <a:chOff x="0" y="0"/>
            <a:chExt cx="2657221" cy="1879524"/>
          </a:xfrm>
        </p:grpSpPr>
        <p:sp>
          <p:nvSpPr>
            <p:cNvPr name="Freeform 16" id="16"/>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6"/>
              <a:stretch>
                <a:fillRect l="0" t="-12" r="0" b="-14"/>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5712000">
            <a:off x="10035911" y="1425092"/>
            <a:ext cx="13011560" cy="7882833"/>
            <a:chOff x="0" y="0"/>
            <a:chExt cx="17348746" cy="10510444"/>
          </a:xfrm>
        </p:grpSpPr>
        <p:sp>
          <p:nvSpPr>
            <p:cNvPr name="Freeform 3" id="3"/>
            <p:cNvSpPr/>
            <p:nvPr/>
          </p:nvSpPr>
          <p:spPr>
            <a:xfrm flipH="false" flipV="false" rot="0">
              <a:off x="0" y="0"/>
              <a:ext cx="17348708" cy="10510393"/>
            </a:xfrm>
            <a:custGeom>
              <a:avLst/>
              <a:gdLst/>
              <a:ahLst/>
              <a:cxnLst/>
              <a:rect r="r" b="b" t="t" l="l"/>
              <a:pathLst>
                <a:path h="10510393" w="17348708">
                  <a:moveTo>
                    <a:pt x="0" y="0"/>
                  </a:moveTo>
                  <a:lnTo>
                    <a:pt x="17348708" y="0"/>
                  </a:lnTo>
                  <a:lnTo>
                    <a:pt x="17348708" y="10510393"/>
                  </a:lnTo>
                  <a:lnTo>
                    <a:pt x="0" y="10510393"/>
                  </a:lnTo>
                  <a:lnTo>
                    <a:pt x="0" y="0"/>
                  </a:lnTo>
                  <a:close/>
                </a:path>
              </a:pathLst>
            </a:custGeom>
            <a:blipFill>
              <a:blip r:embed="rId3"/>
              <a:stretch>
                <a:fillRect l="-8" t="0" r="-8" b="0"/>
              </a:stretch>
            </a:blipFill>
          </p:spPr>
        </p:sp>
      </p:grpSp>
      <p:grpSp>
        <p:nvGrpSpPr>
          <p:cNvPr name="Group 4" id="4"/>
          <p:cNvGrpSpPr/>
          <p:nvPr/>
        </p:nvGrpSpPr>
        <p:grpSpPr>
          <a:xfrm rot="0">
            <a:off x="9627703" y="657930"/>
            <a:ext cx="6529164" cy="908113"/>
            <a:chOff x="0" y="0"/>
            <a:chExt cx="8705552" cy="1210817"/>
          </a:xfrm>
        </p:grpSpPr>
        <p:sp>
          <p:nvSpPr>
            <p:cNvPr name="Freeform 5" id="5"/>
            <p:cNvSpPr/>
            <p:nvPr/>
          </p:nvSpPr>
          <p:spPr>
            <a:xfrm flipH="false" flipV="false" rot="0">
              <a:off x="0" y="0"/>
              <a:ext cx="8705552" cy="1210894"/>
            </a:xfrm>
            <a:custGeom>
              <a:avLst/>
              <a:gdLst/>
              <a:ahLst/>
              <a:cxnLst/>
              <a:rect r="r" b="b" t="t" l="l"/>
              <a:pathLst>
                <a:path h="1210894" w="8705552">
                  <a:moveTo>
                    <a:pt x="0" y="0"/>
                  </a:moveTo>
                  <a:lnTo>
                    <a:pt x="8021571" y="0"/>
                  </a:lnTo>
                  <a:lnTo>
                    <a:pt x="8705552" y="605454"/>
                  </a:lnTo>
                  <a:lnTo>
                    <a:pt x="8021571" y="1210894"/>
                  </a:lnTo>
                  <a:lnTo>
                    <a:pt x="0" y="1210894"/>
                  </a:lnTo>
                  <a:lnTo>
                    <a:pt x="683980" y="605454"/>
                  </a:lnTo>
                  <a:lnTo>
                    <a:pt x="0" y="0"/>
                  </a:lnTo>
                  <a:close/>
                </a:path>
              </a:pathLst>
            </a:custGeom>
            <a:solidFill>
              <a:srgbClr val="CACACB"/>
            </a:solidFill>
          </p:spPr>
        </p:sp>
      </p:grpSp>
      <p:grpSp>
        <p:nvGrpSpPr>
          <p:cNvPr name="Group 6" id="6"/>
          <p:cNvGrpSpPr/>
          <p:nvPr/>
        </p:nvGrpSpPr>
        <p:grpSpPr>
          <a:xfrm rot="0">
            <a:off x="10266118" y="707109"/>
            <a:ext cx="5252333" cy="809756"/>
            <a:chOff x="0" y="0"/>
            <a:chExt cx="7003110" cy="1079674"/>
          </a:xfrm>
        </p:grpSpPr>
        <p:sp>
          <p:nvSpPr>
            <p:cNvPr name="Freeform 7" id="7"/>
            <p:cNvSpPr/>
            <p:nvPr/>
          </p:nvSpPr>
          <p:spPr>
            <a:xfrm flipH="false" flipV="false" rot="0">
              <a:off x="0" y="0"/>
              <a:ext cx="7003105" cy="1079671"/>
            </a:xfrm>
            <a:custGeom>
              <a:avLst/>
              <a:gdLst/>
              <a:ahLst/>
              <a:cxnLst/>
              <a:rect r="r" b="b" t="t" l="l"/>
              <a:pathLst>
                <a:path h="1079671" w="7003105">
                  <a:moveTo>
                    <a:pt x="0" y="0"/>
                  </a:moveTo>
                  <a:lnTo>
                    <a:pt x="7003105" y="0"/>
                  </a:lnTo>
                  <a:lnTo>
                    <a:pt x="7003105" y="1079671"/>
                  </a:lnTo>
                  <a:lnTo>
                    <a:pt x="0" y="1079671"/>
                  </a:lnTo>
                  <a:close/>
                </a:path>
              </a:pathLst>
            </a:custGeom>
            <a:blipFill>
              <a:blip r:embed="rId4">
                <a:alphaModFix amt="0"/>
              </a:blip>
              <a:stretch>
                <a:fillRect l="0" t="-76386" r="0" b="-76386"/>
              </a:stretch>
            </a:blipFill>
          </p:spPr>
        </p:sp>
        <p:sp>
          <p:nvSpPr>
            <p:cNvPr name="TextBox 8" id="8"/>
            <p:cNvSpPr txBox="true"/>
            <p:nvPr/>
          </p:nvSpPr>
          <p:spPr>
            <a:xfrm>
              <a:off x="0" y="-95250"/>
              <a:ext cx="7003110" cy="1174924"/>
            </a:xfrm>
            <a:prstGeom prst="rect">
              <a:avLst/>
            </a:prstGeom>
          </p:spPr>
          <p:txBody>
            <a:bodyPr anchor="ctr" rtlCol="false" tIns="0" lIns="0" bIns="0" rIns="0"/>
            <a:lstStyle/>
            <a:p>
              <a:pPr algn="ctr">
                <a:lnSpc>
                  <a:spcPts val="3358"/>
                </a:lnSpc>
              </a:pPr>
              <a:r>
                <a:rPr lang="en-US" b="true" sz="1999">
                  <a:solidFill>
                    <a:srgbClr val="000000"/>
                  </a:solidFill>
                  <a:latin typeface="Aptos Bold"/>
                  <a:ea typeface="Aptos Bold"/>
                  <a:cs typeface="Aptos Bold"/>
                  <a:sym typeface="Aptos Bold"/>
                </a:rPr>
                <a:t>Actions required w</a:t>
              </a:r>
              <a:r>
                <a:rPr lang="en-US" b="true" sz="1999">
                  <a:solidFill>
                    <a:srgbClr val="000000"/>
                  </a:solidFill>
                  <a:latin typeface="Aptos Bold"/>
                  <a:ea typeface="Aptos Bold"/>
                  <a:cs typeface="Aptos Bold"/>
                  <a:sym typeface="Aptos Bold"/>
                </a:rPr>
                <a:t>ithin 12 months from the trigger date</a:t>
              </a:r>
            </a:p>
          </p:txBody>
        </p:sp>
      </p:grpSp>
      <p:grpSp>
        <p:nvGrpSpPr>
          <p:cNvPr name="Group 9" id="9"/>
          <p:cNvGrpSpPr/>
          <p:nvPr/>
        </p:nvGrpSpPr>
        <p:grpSpPr>
          <a:xfrm rot="0">
            <a:off x="-970993" y="657930"/>
            <a:ext cx="6152073" cy="899236"/>
            <a:chOff x="0" y="0"/>
            <a:chExt cx="8202764" cy="1198981"/>
          </a:xfrm>
        </p:grpSpPr>
        <p:sp>
          <p:nvSpPr>
            <p:cNvPr name="Freeform 10" id="10"/>
            <p:cNvSpPr/>
            <p:nvPr/>
          </p:nvSpPr>
          <p:spPr>
            <a:xfrm flipH="false" flipV="false" rot="0">
              <a:off x="0" y="0"/>
              <a:ext cx="8202637" cy="1199057"/>
            </a:xfrm>
            <a:custGeom>
              <a:avLst/>
              <a:gdLst/>
              <a:ahLst/>
              <a:cxnLst/>
              <a:rect r="r" b="b" t="t" l="l"/>
              <a:pathLst>
                <a:path h="1199057" w="8202637">
                  <a:moveTo>
                    <a:pt x="0" y="0"/>
                  </a:moveTo>
                  <a:lnTo>
                    <a:pt x="6954127" y="0"/>
                  </a:lnTo>
                  <a:lnTo>
                    <a:pt x="8202637" y="599536"/>
                  </a:lnTo>
                  <a:lnTo>
                    <a:pt x="6954127" y="1199057"/>
                  </a:lnTo>
                  <a:lnTo>
                    <a:pt x="0" y="1199057"/>
                  </a:lnTo>
                  <a:lnTo>
                    <a:pt x="1248510" y="599536"/>
                  </a:lnTo>
                  <a:lnTo>
                    <a:pt x="0" y="0"/>
                  </a:lnTo>
                  <a:close/>
                </a:path>
              </a:pathLst>
            </a:custGeom>
            <a:solidFill>
              <a:srgbClr val="215968"/>
            </a:solidFill>
          </p:spPr>
        </p:sp>
      </p:grpSp>
      <p:grpSp>
        <p:nvGrpSpPr>
          <p:cNvPr name="Group 11" id="11"/>
          <p:cNvGrpSpPr/>
          <p:nvPr/>
        </p:nvGrpSpPr>
        <p:grpSpPr>
          <a:xfrm rot="0">
            <a:off x="4094983" y="649053"/>
            <a:ext cx="6214254" cy="908113"/>
            <a:chOff x="0" y="0"/>
            <a:chExt cx="8285672" cy="1210817"/>
          </a:xfrm>
        </p:grpSpPr>
        <p:sp>
          <p:nvSpPr>
            <p:cNvPr name="Freeform 12" id="12"/>
            <p:cNvSpPr/>
            <p:nvPr/>
          </p:nvSpPr>
          <p:spPr>
            <a:xfrm flipH="false" flipV="false" rot="0">
              <a:off x="0" y="0"/>
              <a:ext cx="8285673" cy="1210894"/>
            </a:xfrm>
            <a:custGeom>
              <a:avLst/>
              <a:gdLst/>
              <a:ahLst/>
              <a:cxnLst/>
              <a:rect r="r" b="b" t="t" l="l"/>
              <a:pathLst>
                <a:path h="1210894" w="8285673">
                  <a:moveTo>
                    <a:pt x="0" y="0"/>
                  </a:moveTo>
                  <a:lnTo>
                    <a:pt x="7677592" y="0"/>
                  </a:lnTo>
                  <a:lnTo>
                    <a:pt x="8285673" y="605454"/>
                  </a:lnTo>
                  <a:lnTo>
                    <a:pt x="7677592" y="1210894"/>
                  </a:lnTo>
                  <a:lnTo>
                    <a:pt x="0" y="1210894"/>
                  </a:lnTo>
                  <a:lnTo>
                    <a:pt x="608080" y="605454"/>
                  </a:lnTo>
                  <a:lnTo>
                    <a:pt x="0" y="0"/>
                  </a:lnTo>
                  <a:close/>
                </a:path>
              </a:pathLst>
            </a:custGeom>
            <a:solidFill>
              <a:srgbClr val="76BFC5"/>
            </a:solidFill>
          </p:spPr>
        </p:sp>
      </p:grpSp>
      <p:grpSp>
        <p:nvGrpSpPr>
          <p:cNvPr name="Group 13" id="13"/>
          <p:cNvGrpSpPr/>
          <p:nvPr/>
        </p:nvGrpSpPr>
        <p:grpSpPr>
          <a:xfrm rot="0">
            <a:off x="4530503" y="716844"/>
            <a:ext cx="4997815" cy="790285"/>
            <a:chOff x="0" y="0"/>
            <a:chExt cx="6663754" cy="1053713"/>
          </a:xfrm>
        </p:grpSpPr>
        <p:sp>
          <p:nvSpPr>
            <p:cNvPr name="Freeform 14" id="14"/>
            <p:cNvSpPr/>
            <p:nvPr/>
          </p:nvSpPr>
          <p:spPr>
            <a:xfrm flipH="false" flipV="false" rot="0">
              <a:off x="0" y="0"/>
              <a:ext cx="6663752" cy="1053718"/>
            </a:xfrm>
            <a:custGeom>
              <a:avLst/>
              <a:gdLst/>
              <a:ahLst/>
              <a:cxnLst/>
              <a:rect r="r" b="b" t="t" l="l"/>
              <a:pathLst>
                <a:path h="1053718" w="6663752">
                  <a:moveTo>
                    <a:pt x="0" y="0"/>
                  </a:moveTo>
                  <a:lnTo>
                    <a:pt x="6663752" y="0"/>
                  </a:lnTo>
                  <a:lnTo>
                    <a:pt x="6663752" y="1053718"/>
                  </a:lnTo>
                  <a:lnTo>
                    <a:pt x="0" y="1053718"/>
                  </a:lnTo>
                  <a:close/>
                </a:path>
              </a:pathLst>
            </a:custGeom>
            <a:blipFill>
              <a:blip r:embed="rId4">
                <a:alphaModFix amt="0"/>
              </a:blip>
              <a:stretch>
                <a:fillRect l="0" t="-70380" r="0" b="-76067"/>
              </a:stretch>
            </a:blipFill>
          </p:spPr>
        </p:sp>
        <p:sp>
          <p:nvSpPr>
            <p:cNvPr name="TextBox 15" id="15"/>
            <p:cNvSpPr txBox="true"/>
            <p:nvPr/>
          </p:nvSpPr>
          <p:spPr>
            <a:xfrm>
              <a:off x="0" y="-95250"/>
              <a:ext cx="6663754" cy="1148963"/>
            </a:xfrm>
            <a:prstGeom prst="rect">
              <a:avLst/>
            </a:prstGeom>
          </p:spPr>
          <p:txBody>
            <a:bodyPr anchor="ctr" rtlCol="false" tIns="0" lIns="0" bIns="0" rIns="0"/>
            <a:lstStyle/>
            <a:p>
              <a:pPr algn="ctr">
                <a:lnSpc>
                  <a:spcPts val="3358"/>
                </a:lnSpc>
              </a:pPr>
              <a:r>
                <a:rPr lang="en-US" b="true" sz="1999">
                  <a:solidFill>
                    <a:srgbClr val="000000"/>
                  </a:solidFill>
                  <a:latin typeface="Aptos Bold"/>
                  <a:ea typeface="Aptos Bold"/>
                  <a:cs typeface="Aptos Bold"/>
                  <a:sym typeface="Aptos Bold"/>
                </a:rPr>
                <a:t>Actions required w</a:t>
              </a:r>
              <a:r>
                <a:rPr lang="en-US" b="true" sz="1999">
                  <a:solidFill>
                    <a:srgbClr val="000000"/>
                  </a:solidFill>
                  <a:latin typeface="Aptos Bold"/>
                  <a:ea typeface="Aptos Bold"/>
                  <a:cs typeface="Aptos Bold"/>
                  <a:sym typeface="Aptos Bold"/>
                </a:rPr>
                <a:t>ithin 6 months from the trigger date</a:t>
              </a:r>
            </a:p>
          </p:txBody>
        </p:sp>
      </p:grpSp>
      <p:grpSp>
        <p:nvGrpSpPr>
          <p:cNvPr name="Group 16" id="16"/>
          <p:cNvGrpSpPr/>
          <p:nvPr/>
        </p:nvGrpSpPr>
        <p:grpSpPr>
          <a:xfrm rot="0">
            <a:off x="1706416" y="4923285"/>
            <a:ext cx="2674725" cy="1740600"/>
            <a:chOff x="0" y="0"/>
            <a:chExt cx="3168002" cy="2061604"/>
          </a:xfrm>
        </p:grpSpPr>
        <p:sp>
          <p:nvSpPr>
            <p:cNvPr name="Freeform 17" id="17"/>
            <p:cNvSpPr/>
            <p:nvPr/>
          </p:nvSpPr>
          <p:spPr>
            <a:xfrm flipH="false" flipV="false" rot="0">
              <a:off x="0" y="0"/>
              <a:ext cx="3168015" cy="2061591"/>
            </a:xfrm>
            <a:custGeom>
              <a:avLst/>
              <a:gdLst/>
              <a:ahLst/>
              <a:cxnLst/>
              <a:rect r="r" b="b" t="t" l="l"/>
              <a:pathLst>
                <a:path h="2061591" w="3168015">
                  <a:moveTo>
                    <a:pt x="226695" y="0"/>
                  </a:moveTo>
                  <a:lnTo>
                    <a:pt x="2941320" y="0"/>
                  </a:lnTo>
                  <a:cubicBezTo>
                    <a:pt x="3066542" y="0"/>
                    <a:pt x="3168015" y="112268"/>
                    <a:pt x="3168015" y="250825"/>
                  </a:cubicBezTo>
                  <a:lnTo>
                    <a:pt x="3168015" y="1810766"/>
                  </a:lnTo>
                  <a:cubicBezTo>
                    <a:pt x="3168015" y="1877314"/>
                    <a:pt x="3144139" y="1941068"/>
                    <a:pt x="3101594" y="1988185"/>
                  </a:cubicBezTo>
                  <a:cubicBezTo>
                    <a:pt x="3059049" y="2035302"/>
                    <a:pt x="3001391" y="2061591"/>
                    <a:pt x="2941320" y="2061591"/>
                  </a:cubicBezTo>
                  <a:lnTo>
                    <a:pt x="226695" y="2061591"/>
                  </a:lnTo>
                  <a:cubicBezTo>
                    <a:pt x="166624" y="2061591"/>
                    <a:pt x="108966" y="2035175"/>
                    <a:pt x="66421" y="1988185"/>
                  </a:cubicBezTo>
                  <a:cubicBezTo>
                    <a:pt x="23876" y="1941195"/>
                    <a:pt x="0" y="1877314"/>
                    <a:pt x="0" y="1810766"/>
                  </a:cubicBezTo>
                  <a:lnTo>
                    <a:pt x="0" y="250825"/>
                  </a:lnTo>
                  <a:cubicBezTo>
                    <a:pt x="0" y="112268"/>
                    <a:pt x="101473" y="0"/>
                    <a:pt x="226695" y="0"/>
                  </a:cubicBezTo>
                  <a:close/>
                </a:path>
              </a:pathLst>
            </a:custGeom>
            <a:solidFill>
              <a:srgbClr val="76BFC5"/>
            </a:solidFill>
          </p:spPr>
        </p:sp>
      </p:grpSp>
      <p:grpSp>
        <p:nvGrpSpPr>
          <p:cNvPr name="Group 18" id="18"/>
          <p:cNvGrpSpPr/>
          <p:nvPr/>
        </p:nvGrpSpPr>
        <p:grpSpPr>
          <a:xfrm rot="0">
            <a:off x="1930030" y="4947585"/>
            <a:ext cx="2227497" cy="1692000"/>
            <a:chOff x="0" y="0"/>
            <a:chExt cx="2969997" cy="2256000"/>
          </a:xfrm>
        </p:grpSpPr>
        <p:sp>
          <p:nvSpPr>
            <p:cNvPr name="Freeform 19" id="19"/>
            <p:cNvSpPr/>
            <p:nvPr/>
          </p:nvSpPr>
          <p:spPr>
            <a:xfrm flipH="false" flipV="false" rot="0">
              <a:off x="0" y="0"/>
              <a:ext cx="2969999" cy="2255998"/>
            </a:xfrm>
            <a:custGeom>
              <a:avLst/>
              <a:gdLst/>
              <a:ahLst/>
              <a:cxnLst/>
              <a:rect r="r" b="b" t="t" l="l"/>
              <a:pathLst>
                <a:path h="2255998" w="2969999">
                  <a:moveTo>
                    <a:pt x="0" y="0"/>
                  </a:moveTo>
                  <a:lnTo>
                    <a:pt x="2969999" y="0"/>
                  </a:lnTo>
                  <a:lnTo>
                    <a:pt x="2969999" y="2255998"/>
                  </a:lnTo>
                  <a:lnTo>
                    <a:pt x="0" y="2255998"/>
                  </a:lnTo>
                  <a:close/>
                </a:path>
              </a:pathLst>
            </a:custGeom>
            <a:blipFill>
              <a:blip r:embed="rId4">
                <a:alphaModFix amt="0"/>
              </a:blip>
              <a:stretch>
                <a:fillRect l="-47459" t="0" r="-47459" b="0"/>
              </a:stretch>
            </a:blipFill>
          </p:spPr>
        </p:sp>
        <p:sp>
          <p:nvSpPr>
            <p:cNvPr name="TextBox 20" id="20"/>
            <p:cNvSpPr txBox="true"/>
            <p:nvPr/>
          </p:nvSpPr>
          <p:spPr>
            <a:xfrm>
              <a:off x="0" y="-85725"/>
              <a:ext cx="2969997" cy="2341725"/>
            </a:xfrm>
            <a:prstGeom prst="rect">
              <a:avLst/>
            </a:prstGeom>
          </p:spPr>
          <p:txBody>
            <a:bodyPr anchor="ctr" rtlCol="false" tIns="0" lIns="0" bIns="0" rIns="0"/>
            <a:lstStyle/>
            <a:p>
              <a:pPr algn="ctr">
                <a:lnSpc>
                  <a:spcPts val="3190"/>
                </a:lnSpc>
              </a:pPr>
              <a:r>
                <a:rPr lang="en-US" b="true" sz="1899">
                  <a:solidFill>
                    <a:srgbClr val="000000"/>
                  </a:solidFill>
                  <a:latin typeface="Aptos Bold"/>
                  <a:ea typeface="Aptos Bold"/>
                  <a:cs typeface="Aptos Bold"/>
                  <a:sym typeface="Aptos Bold"/>
                </a:rPr>
                <a:t>Company completes 5-year review of targets </a:t>
              </a:r>
            </a:p>
          </p:txBody>
        </p:sp>
      </p:grpSp>
      <p:grpSp>
        <p:nvGrpSpPr>
          <p:cNvPr name="Group 21" id="21"/>
          <p:cNvGrpSpPr/>
          <p:nvPr/>
        </p:nvGrpSpPr>
        <p:grpSpPr>
          <a:xfrm rot="0">
            <a:off x="4824301" y="2073625"/>
            <a:ext cx="2487973" cy="2927899"/>
            <a:chOff x="0" y="0"/>
            <a:chExt cx="3317298" cy="3903866"/>
          </a:xfrm>
        </p:grpSpPr>
        <p:sp>
          <p:nvSpPr>
            <p:cNvPr name="Freeform 22" id="22"/>
            <p:cNvSpPr/>
            <p:nvPr/>
          </p:nvSpPr>
          <p:spPr>
            <a:xfrm flipH="false" flipV="false" rot="0">
              <a:off x="0" y="0"/>
              <a:ext cx="3317323" cy="3903980"/>
            </a:xfrm>
            <a:custGeom>
              <a:avLst/>
              <a:gdLst/>
              <a:ahLst/>
              <a:cxnLst/>
              <a:rect r="r" b="b" t="t" l="l"/>
              <a:pathLst>
                <a:path h="3903980" w="3317323">
                  <a:moveTo>
                    <a:pt x="569933" y="0"/>
                  </a:moveTo>
                  <a:lnTo>
                    <a:pt x="2747217" y="0"/>
                  </a:lnTo>
                  <a:cubicBezTo>
                    <a:pt x="2898299" y="0"/>
                    <a:pt x="3043464" y="41275"/>
                    <a:pt x="3150349" y="114681"/>
                  </a:cubicBezTo>
                  <a:cubicBezTo>
                    <a:pt x="3257235" y="188087"/>
                    <a:pt x="3317323" y="287655"/>
                    <a:pt x="3317323" y="391541"/>
                  </a:cubicBezTo>
                  <a:lnTo>
                    <a:pt x="3317323" y="3512439"/>
                  </a:lnTo>
                  <a:cubicBezTo>
                    <a:pt x="3317323" y="3616325"/>
                    <a:pt x="3257235" y="3715893"/>
                    <a:pt x="3150349" y="3789299"/>
                  </a:cubicBezTo>
                  <a:cubicBezTo>
                    <a:pt x="3043464" y="3862705"/>
                    <a:pt x="2898484" y="3903980"/>
                    <a:pt x="2747217" y="3903980"/>
                  </a:cubicBezTo>
                  <a:lnTo>
                    <a:pt x="569933" y="3903980"/>
                  </a:lnTo>
                  <a:cubicBezTo>
                    <a:pt x="418666" y="3903980"/>
                    <a:pt x="273686" y="3862705"/>
                    <a:pt x="166801" y="3789299"/>
                  </a:cubicBezTo>
                  <a:cubicBezTo>
                    <a:pt x="59915" y="3715893"/>
                    <a:pt x="0" y="3616198"/>
                    <a:pt x="0" y="3512439"/>
                  </a:cubicBezTo>
                  <a:lnTo>
                    <a:pt x="0" y="391414"/>
                  </a:lnTo>
                  <a:cubicBezTo>
                    <a:pt x="0" y="287528"/>
                    <a:pt x="60100" y="187960"/>
                    <a:pt x="166986" y="114554"/>
                  </a:cubicBezTo>
                  <a:cubicBezTo>
                    <a:pt x="273871" y="41148"/>
                    <a:pt x="418851" y="0"/>
                    <a:pt x="569933" y="0"/>
                  </a:cubicBezTo>
                  <a:close/>
                </a:path>
              </a:pathLst>
            </a:custGeom>
            <a:solidFill>
              <a:srgbClr val="76BFC5"/>
            </a:solidFill>
          </p:spPr>
        </p:sp>
      </p:grpSp>
      <p:grpSp>
        <p:nvGrpSpPr>
          <p:cNvPr name="Group 23" id="23"/>
          <p:cNvGrpSpPr/>
          <p:nvPr/>
        </p:nvGrpSpPr>
        <p:grpSpPr>
          <a:xfrm rot="0">
            <a:off x="4899043" y="2344266"/>
            <a:ext cx="2338490" cy="2523443"/>
            <a:chOff x="0" y="0"/>
            <a:chExt cx="3117987" cy="3364590"/>
          </a:xfrm>
        </p:grpSpPr>
        <p:sp>
          <p:nvSpPr>
            <p:cNvPr name="Freeform 24" id="24"/>
            <p:cNvSpPr/>
            <p:nvPr/>
          </p:nvSpPr>
          <p:spPr>
            <a:xfrm flipH="false" flipV="false" rot="0">
              <a:off x="0" y="0"/>
              <a:ext cx="3117980" cy="3364587"/>
            </a:xfrm>
            <a:custGeom>
              <a:avLst/>
              <a:gdLst/>
              <a:ahLst/>
              <a:cxnLst/>
              <a:rect r="r" b="b" t="t" l="l"/>
              <a:pathLst>
                <a:path h="3364587" w="3117980">
                  <a:moveTo>
                    <a:pt x="0" y="0"/>
                  </a:moveTo>
                  <a:lnTo>
                    <a:pt x="3117980" y="0"/>
                  </a:lnTo>
                  <a:lnTo>
                    <a:pt x="3117980" y="3364587"/>
                  </a:lnTo>
                  <a:lnTo>
                    <a:pt x="0" y="3364587"/>
                  </a:lnTo>
                  <a:close/>
                </a:path>
              </a:pathLst>
            </a:custGeom>
            <a:blipFill>
              <a:blip r:embed="rId4">
                <a:alphaModFix amt="0"/>
              </a:blip>
              <a:stretch>
                <a:fillRect l="-134511" t="0" r="-107579" b="-23541"/>
              </a:stretch>
            </a:blipFill>
          </p:spPr>
        </p:sp>
        <p:sp>
          <p:nvSpPr>
            <p:cNvPr name="TextBox 25" id="25"/>
            <p:cNvSpPr txBox="true"/>
            <p:nvPr/>
          </p:nvSpPr>
          <p:spPr>
            <a:xfrm>
              <a:off x="0" y="-85725"/>
              <a:ext cx="3117987" cy="3450315"/>
            </a:xfrm>
            <a:prstGeom prst="rect">
              <a:avLst/>
            </a:prstGeom>
          </p:spPr>
          <p:txBody>
            <a:bodyPr anchor="ctr" rtlCol="false" tIns="0" lIns="0" bIns="0" rIns="0"/>
            <a:lstStyle/>
            <a:p>
              <a:pPr algn="ctr">
                <a:lnSpc>
                  <a:spcPts val="3191"/>
                </a:lnSpc>
              </a:pPr>
              <a:r>
                <a:rPr lang="en-US" b="true" sz="1899">
                  <a:solidFill>
                    <a:srgbClr val="000000"/>
                  </a:solidFill>
                  <a:latin typeface="Aptos Bold"/>
                  <a:ea typeface="Aptos Bold"/>
                  <a:cs typeface="Aptos Bold"/>
                  <a:sym typeface="Aptos Bold"/>
                </a:rPr>
                <a:t>If targets need updating:</a:t>
              </a:r>
            </a:p>
            <a:p>
              <a:pPr algn="ctr">
                <a:lnSpc>
                  <a:spcPts val="3191"/>
                </a:lnSpc>
              </a:pPr>
              <a:r>
                <a:rPr lang="en-US" b="true" sz="1899">
                  <a:solidFill>
                    <a:srgbClr val="000000"/>
                  </a:solidFill>
                  <a:latin typeface="Aptos Bold"/>
                  <a:ea typeface="Aptos Bold"/>
                  <a:cs typeface="Aptos Bold"/>
                  <a:sym typeface="Aptos Bold"/>
                </a:rPr>
                <a:t>Submit evidence that targets </a:t>
              </a:r>
              <a:r>
                <a:rPr lang="en-US" b="true" sz="1899" u="sng">
                  <a:solidFill>
                    <a:srgbClr val="000000"/>
                  </a:solidFill>
                  <a:latin typeface="Aptos Bold"/>
                  <a:ea typeface="Aptos Bold"/>
                  <a:cs typeface="Aptos Bold"/>
                  <a:sym typeface="Aptos Bold"/>
                </a:rPr>
                <a:t>don’t</a:t>
              </a:r>
              <a:r>
                <a:rPr lang="en-US" b="true" sz="1899">
                  <a:solidFill>
                    <a:srgbClr val="000000"/>
                  </a:solidFill>
                  <a:latin typeface="Aptos Bold"/>
                  <a:ea typeface="Aptos Bold"/>
                  <a:cs typeface="Aptos Bold"/>
                  <a:sym typeface="Aptos Bold"/>
                </a:rPr>
                <a:t> meet current SBTi criteria</a:t>
              </a:r>
            </a:p>
          </p:txBody>
        </p:sp>
      </p:grpSp>
      <p:sp>
        <p:nvSpPr>
          <p:cNvPr name="TextBox 26" id="26"/>
          <p:cNvSpPr txBox="true"/>
          <p:nvPr/>
        </p:nvSpPr>
        <p:spPr>
          <a:xfrm rot="0">
            <a:off x="354055" y="5365751"/>
            <a:ext cx="1043702" cy="769943"/>
          </a:xfrm>
          <a:prstGeom prst="rect">
            <a:avLst/>
          </a:prstGeom>
        </p:spPr>
        <p:txBody>
          <a:bodyPr anchor="t" rtlCol="false" tIns="0" lIns="0" bIns="0" rIns="0">
            <a:spAutoFit/>
          </a:bodyPr>
          <a:lstStyle/>
          <a:p>
            <a:pPr algn="ctr">
              <a:lnSpc>
                <a:spcPts val="3192"/>
              </a:lnSpc>
            </a:pPr>
            <a:r>
              <a:rPr lang="en-US" b="true" sz="1899">
                <a:solidFill>
                  <a:srgbClr val="000000"/>
                </a:solidFill>
                <a:latin typeface="Aptos Bold"/>
                <a:ea typeface="Aptos Bold"/>
                <a:cs typeface="Aptos Bold"/>
                <a:sym typeface="Aptos Bold"/>
              </a:rPr>
              <a:t>Review </a:t>
            </a:r>
          </a:p>
          <a:p>
            <a:pPr algn="ctr">
              <a:lnSpc>
                <a:spcPts val="3192"/>
              </a:lnSpc>
            </a:pPr>
            <a:r>
              <a:rPr lang="en-US" b="true" sz="1899">
                <a:solidFill>
                  <a:srgbClr val="000000"/>
                </a:solidFill>
                <a:latin typeface="Aptos Bold"/>
                <a:ea typeface="Aptos Bold"/>
                <a:cs typeface="Aptos Bold"/>
                <a:sym typeface="Aptos Bold"/>
              </a:rPr>
              <a:t>triggered</a:t>
            </a:r>
          </a:p>
        </p:txBody>
      </p:sp>
      <p:sp>
        <p:nvSpPr>
          <p:cNvPr name="TextBox 27" id="27"/>
          <p:cNvSpPr txBox="true"/>
          <p:nvPr/>
        </p:nvSpPr>
        <p:spPr>
          <a:xfrm rot="0">
            <a:off x="7488989" y="2522822"/>
            <a:ext cx="2777130" cy="770001"/>
          </a:xfrm>
          <a:prstGeom prst="rect">
            <a:avLst/>
          </a:prstGeom>
        </p:spPr>
        <p:txBody>
          <a:bodyPr anchor="t" rtlCol="false" tIns="0" lIns="0" bIns="0" rIns="0">
            <a:spAutoFit/>
          </a:bodyPr>
          <a:lstStyle/>
          <a:p>
            <a:pPr algn="ctr">
              <a:lnSpc>
                <a:spcPts val="3191"/>
              </a:lnSpc>
            </a:pPr>
            <a:r>
              <a:rPr lang="en-US" b="true" sz="1899">
                <a:solidFill>
                  <a:srgbClr val="000000"/>
                </a:solidFill>
                <a:latin typeface="Aptos Bold"/>
                <a:ea typeface="Aptos Bold"/>
                <a:cs typeface="Aptos Bold"/>
                <a:sym typeface="Aptos Bold"/>
              </a:rPr>
              <a:t>SBTi confirms current criteria are NOT met</a:t>
            </a:r>
          </a:p>
        </p:txBody>
      </p:sp>
      <p:sp>
        <p:nvSpPr>
          <p:cNvPr name="TextBox 28" id="28"/>
          <p:cNvSpPr txBox="true"/>
          <p:nvPr/>
        </p:nvSpPr>
        <p:spPr>
          <a:xfrm rot="0">
            <a:off x="7488989" y="6952318"/>
            <a:ext cx="2759635" cy="770001"/>
          </a:xfrm>
          <a:prstGeom prst="rect">
            <a:avLst/>
          </a:prstGeom>
        </p:spPr>
        <p:txBody>
          <a:bodyPr anchor="t" rtlCol="false" tIns="0" lIns="0" bIns="0" rIns="0">
            <a:spAutoFit/>
          </a:bodyPr>
          <a:lstStyle/>
          <a:p>
            <a:pPr algn="ctr">
              <a:lnSpc>
                <a:spcPts val="3191"/>
              </a:lnSpc>
            </a:pPr>
            <a:r>
              <a:rPr lang="en-US" b="true" sz="1899">
                <a:solidFill>
                  <a:srgbClr val="000000"/>
                </a:solidFill>
                <a:latin typeface="Aptos Bold"/>
                <a:ea typeface="Aptos Bold"/>
                <a:cs typeface="Aptos Bold"/>
                <a:sym typeface="Aptos Bold"/>
              </a:rPr>
              <a:t>SBTi confirms current criteria are met</a:t>
            </a:r>
          </a:p>
        </p:txBody>
      </p:sp>
      <p:grpSp>
        <p:nvGrpSpPr>
          <p:cNvPr name="Group 29" id="29"/>
          <p:cNvGrpSpPr/>
          <p:nvPr/>
        </p:nvGrpSpPr>
        <p:grpSpPr>
          <a:xfrm rot="0">
            <a:off x="14030467" y="2717972"/>
            <a:ext cx="2495883" cy="1639205"/>
            <a:chOff x="0" y="0"/>
            <a:chExt cx="3327845" cy="2185606"/>
          </a:xfrm>
        </p:grpSpPr>
        <p:sp>
          <p:nvSpPr>
            <p:cNvPr name="Freeform 30" id="30"/>
            <p:cNvSpPr/>
            <p:nvPr/>
          </p:nvSpPr>
          <p:spPr>
            <a:xfrm flipH="false" flipV="false" rot="0">
              <a:off x="0" y="0"/>
              <a:ext cx="3327908" cy="2185670"/>
            </a:xfrm>
            <a:custGeom>
              <a:avLst/>
              <a:gdLst/>
              <a:ahLst/>
              <a:cxnLst/>
              <a:rect r="r" b="b" t="t" l="l"/>
              <a:pathLst>
                <a:path h="2185670" w="3327908">
                  <a:moveTo>
                    <a:pt x="2077720" y="0"/>
                  </a:moveTo>
                  <a:cubicBezTo>
                    <a:pt x="2768219" y="0"/>
                    <a:pt x="3327908" y="489204"/>
                    <a:pt x="3327908" y="1092835"/>
                  </a:cubicBezTo>
                  <a:cubicBezTo>
                    <a:pt x="3327908" y="1696466"/>
                    <a:pt x="2768219" y="2185670"/>
                    <a:pt x="2077720" y="2185670"/>
                  </a:cubicBezTo>
                  <a:lnTo>
                    <a:pt x="1250188" y="2185670"/>
                  </a:lnTo>
                  <a:cubicBezTo>
                    <a:pt x="559689" y="2185543"/>
                    <a:pt x="0" y="1696339"/>
                    <a:pt x="0" y="1092835"/>
                  </a:cubicBezTo>
                  <a:cubicBezTo>
                    <a:pt x="0" y="489331"/>
                    <a:pt x="559689" y="0"/>
                    <a:pt x="1250188" y="0"/>
                  </a:cubicBezTo>
                  <a:close/>
                </a:path>
              </a:pathLst>
            </a:custGeom>
            <a:solidFill>
              <a:srgbClr val="145A5D"/>
            </a:solidFill>
          </p:spPr>
        </p:sp>
      </p:grpSp>
      <p:grpSp>
        <p:nvGrpSpPr>
          <p:cNvPr name="Group 31" id="31"/>
          <p:cNvGrpSpPr/>
          <p:nvPr/>
        </p:nvGrpSpPr>
        <p:grpSpPr>
          <a:xfrm rot="0">
            <a:off x="14057695" y="2602717"/>
            <a:ext cx="2483996" cy="1869714"/>
            <a:chOff x="0" y="0"/>
            <a:chExt cx="3311995" cy="2492952"/>
          </a:xfrm>
        </p:grpSpPr>
        <p:sp>
          <p:nvSpPr>
            <p:cNvPr name="Freeform 32" id="32"/>
            <p:cNvSpPr/>
            <p:nvPr/>
          </p:nvSpPr>
          <p:spPr>
            <a:xfrm flipH="false" flipV="false" rot="0">
              <a:off x="0" y="0"/>
              <a:ext cx="3311999" cy="2492958"/>
            </a:xfrm>
            <a:custGeom>
              <a:avLst/>
              <a:gdLst/>
              <a:ahLst/>
              <a:cxnLst/>
              <a:rect r="r" b="b" t="t" l="l"/>
              <a:pathLst>
                <a:path h="2492958" w="3311999">
                  <a:moveTo>
                    <a:pt x="0" y="0"/>
                  </a:moveTo>
                  <a:lnTo>
                    <a:pt x="3311999" y="0"/>
                  </a:lnTo>
                  <a:lnTo>
                    <a:pt x="3311999" y="2492958"/>
                  </a:lnTo>
                  <a:lnTo>
                    <a:pt x="0" y="2492958"/>
                  </a:lnTo>
                  <a:close/>
                </a:path>
              </a:pathLst>
            </a:custGeom>
            <a:blipFill>
              <a:blip r:embed="rId4">
                <a:alphaModFix amt="0"/>
              </a:blip>
              <a:stretch>
                <a:fillRect l="-46574" t="0" r="-46574" b="0"/>
              </a:stretch>
            </a:blipFill>
          </p:spPr>
        </p:sp>
        <p:sp>
          <p:nvSpPr>
            <p:cNvPr name="TextBox 33" id="33"/>
            <p:cNvSpPr txBox="true"/>
            <p:nvPr/>
          </p:nvSpPr>
          <p:spPr>
            <a:xfrm>
              <a:off x="0" y="-85725"/>
              <a:ext cx="3311995" cy="2578677"/>
            </a:xfrm>
            <a:prstGeom prst="rect">
              <a:avLst/>
            </a:prstGeom>
          </p:spPr>
          <p:txBody>
            <a:bodyPr anchor="ctr" rtlCol="false" tIns="0" lIns="0" bIns="0" rIns="0"/>
            <a:lstStyle/>
            <a:p>
              <a:pPr algn="ctr">
                <a:lnSpc>
                  <a:spcPts val="3191"/>
                </a:lnSpc>
              </a:pPr>
              <a:r>
                <a:rPr lang="en-US" b="true" sz="1899">
                  <a:solidFill>
                    <a:srgbClr val="FFFFFF"/>
                  </a:solidFill>
                  <a:latin typeface="Aptos Bold"/>
                  <a:ea typeface="Aptos Bold"/>
                  <a:cs typeface="Aptos Bold"/>
                  <a:sym typeface="Aptos Bold"/>
                </a:rPr>
                <a:t>Updated targets are approved</a:t>
              </a:r>
            </a:p>
          </p:txBody>
        </p:sp>
      </p:grpSp>
      <p:grpSp>
        <p:nvGrpSpPr>
          <p:cNvPr name="Group 34" id="34"/>
          <p:cNvGrpSpPr/>
          <p:nvPr/>
        </p:nvGrpSpPr>
        <p:grpSpPr>
          <a:xfrm rot="0">
            <a:off x="4824301" y="6508950"/>
            <a:ext cx="2487973" cy="2927899"/>
            <a:chOff x="0" y="0"/>
            <a:chExt cx="3317298" cy="3903866"/>
          </a:xfrm>
        </p:grpSpPr>
        <p:sp>
          <p:nvSpPr>
            <p:cNvPr name="Freeform 35" id="35"/>
            <p:cNvSpPr/>
            <p:nvPr/>
          </p:nvSpPr>
          <p:spPr>
            <a:xfrm flipH="false" flipV="false" rot="0">
              <a:off x="0" y="0"/>
              <a:ext cx="3317323" cy="3903980"/>
            </a:xfrm>
            <a:custGeom>
              <a:avLst/>
              <a:gdLst/>
              <a:ahLst/>
              <a:cxnLst/>
              <a:rect r="r" b="b" t="t" l="l"/>
              <a:pathLst>
                <a:path h="3903980" w="3317323">
                  <a:moveTo>
                    <a:pt x="569933" y="0"/>
                  </a:moveTo>
                  <a:lnTo>
                    <a:pt x="2747217" y="0"/>
                  </a:lnTo>
                  <a:cubicBezTo>
                    <a:pt x="2898299" y="0"/>
                    <a:pt x="3043464" y="41275"/>
                    <a:pt x="3150349" y="114681"/>
                  </a:cubicBezTo>
                  <a:cubicBezTo>
                    <a:pt x="3257235" y="188087"/>
                    <a:pt x="3317323" y="287655"/>
                    <a:pt x="3317323" y="391541"/>
                  </a:cubicBezTo>
                  <a:lnTo>
                    <a:pt x="3317323" y="3512439"/>
                  </a:lnTo>
                  <a:cubicBezTo>
                    <a:pt x="3317323" y="3616325"/>
                    <a:pt x="3257235" y="3715893"/>
                    <a:pt x="3150349" y="3789299"/>
                  </a:cubicBezTo>
                  <a:cubicBezTo>
                    <a:pt x="3043464" y="3862705"/>
                    <a:pt x="2898484" y="3903980"/>
                    <a:pt x="2747217" y="3903980"/>
                  </a:cubicBezTo>
                  <a:lnTo>
                    <a:pt x="569933" y="3903980"/>
                  </a:lnTo>
                  <a:cubicBezTo>
                    <a:pt x="418666" y="3903980"/>
                    <a:pt x="273686" y="3862705"/>
                    <a:pt x="166801" y="3789299"/>
                  </a:cubicBezTo>
                  <a:cubicBezTo>
                    <a:pt x="59915" y="3715893"/>
                    <a:pt x="0" y="3616198"/>
                    <a:pt x="0" y="3512439"/>
                  </a:cubicBezTo>
                  <a:lnTo>
                    <a:pt x="0" y="391414"/>
                  </a:lnTo>
                  <a:cubicBezTo>
                    <a:pt x="0" y="287528"/>
                    <a:pt x="60100" y="187960"/>
                    <a:pt x="166986" y="114554"/>
                  </a:cubicBezTo>
                  <a:cubicBezTo>
                    <a:pt x="273871" y="41148"/>
                    <a:pt x="418851" y="0"/>
                    <a:pt x="569933" y="0"/>
                  </a:cubicBezTo>
                  <a:close/>
                </a:path>
              </a:pathLst>
            </a:custGeom>
            <a:solidFill>
              <a:srgbClr val="76BFC5"/>
            </a:solidFill>
          </p:spPr>
        </p:sp>
      </p:grpSp>
      <p:grpSp>
        <p:nvGrpSpPr>
          <p:cNvPr name="Group 36" id="36"/>
          <p:cNvGrpSpPr/>
          <p:nvPr/>
        </p:nvGrpSpPr>
        <p:grpSpPr>
          <a:xfrm rot="0">
            <a:off x="4934422" y="6590361"/>
            <a:ext cx="2267733" cy="2765077"/>
            <a:chOff x="0" y="0"/>
            <a:chExt cx="3023644" cy="3686769"/>
          </a:xfrm>
        </p:grpSpPr>
        <p:sp>
          <p:nvSpPr>
            <p:cNvPr name="Freeform 37" id="37"/>
            <p:cNvSpPr/>
            <p:nvPr/>
          </p:nvSpPr>
          <p:spPr>
            <a:xfrm flipH="false" flipV="false" rot="0">
              <a:off x="0" y="0"/>
              <a:ext cx="3023637" cy="3686766"/>
            </a:xfrm>
            <a:custGeom>
              <a:avLst/>
              <a:gdLst/>
              <a:ahLst/>
              <a:cxnLst/>
              <a:rect r="r" b="b" t="t" l="l"/>
              <a:pathLst>
                <a:path h="3686766" w="3023637">
                  <a:moveTo>
                    <a:pt x="0" y="0"/>
                  </a:moveTo>
                  <a:lnTo>
                    <a:pt x="3023637" y="0"/>
                  </a:lnTo>
                  <a:lnTo>
                    <a:pt x="3023637" y="3686766"/>
                  </a:lnTo>
                  <a:lnTo>
                    <a:pt x="0" y="3686766"/>
                  </a:lnTo>
                  <a:close/>
                </a:path>
              </a:pathLst>
            </a:custGeom>
            <a:blipFill>
              <a:blip r:embed="rId4">
                <a:alphaModFix amt="0"/>
              </a:blip>
              <a:stretch>
                <a:fillRect l="-118769" t="0" r="-94116" b="0"/>
              </a:stretch>
            </a:blipFill>
          </p:spPr>
        </p:sp>
        <p:sp>
          <p:nvSpPr>
            <p:cNvPr name="TextBox 38" id="38"/>
            <p:cNvSpPr txBox="true"/>
            <p:nvPr/>
          </p:nvSpPr>
          <p:spPr>
            <a:xfrm>
              <a:off x="0" y="-85725"/>
              <a:ext cx="3023644" cy="3772494"/>
            </a:xfrm>
            <a:prstGeom prst="rect">
              <a:avLst/>
            </a:prstGeom>
          </p:spPr>
          <p:txBody>
            <a:bodyPr anchor="ctr" rtlCol="false" tIns="0" lIns="0" bIns="0" rIns="0"/>
            <a:lstStyle/>
            <a:p>
              <a:pPr algn="ctr">
                <a:lnSpc>
                  <a:spcPts val="3191"/>
                </a:lnSpc>
              </a:pPr>
              <a:r>
                <a:rPr lang="en-US" b="true" sz="1899">
                  <a:solidFill>
                    <a:srgbClr val="000000"/>
                  </a:solidFill>
                  <a:latin typeface="Aptos Bold"/>
                  <a:ea typeface="Aptos Bold"/>
                  <a:cs typeface="Aptos Bold"/>
                  <a:sym typeface="Aptos Bold"/>
                </a:rPr>
                <a:t>If targets are still valid:</a:t>
              </a:r>
            </a:p>
            <a:p>
              <a:pPr algn="ctr">
                <a:lnSpc>
                  <a:spcPts val="3191"/>
                </a:lnSpc>
              </a:pPr>
              <a:r>
                <a:rPr lang="en-US" b="true" sz="1899">
                  <a:solidFill>
                    <a:srgbClr val="000000"/>
                  </a:solidFill>
                  <a:latin typeface="Aptos Bold"/>
                  <a:ea typeface="Aptos Bold"/>
                  <a:cs typeface="Aptos Bold"/>
                  <a:sym typeface="Aptos Bold"/>
                </a:rPr>
                <a:t>Submit evidence targets meet current SBTi criteria</a:t>
              </a:r>
            </a:p>
          </p:txBody>
        </p:sp>
      </p:grpSp>
      <p:grpSp>
        <p:nvGrpSpPr>
          <p:cNvPr name="Group 39" id="39"/>
          <p:cNvGrpSpPr/>
          <p:nvPr/>
        </p:nvGrpSpPr>
        <p:grpSpPr>
          <a:xfrm rot="0">
            <a:off x="10447093" y="2142038"/>
            <a:ext cx="2487973" cy="2927899"/>
            <a:chOff x="0" y="0"/>
            <a:chExt cx="3317298" cy="3903866"/>
          </a:xfrm>
        </p:grpSpPr>
        <p:sp>
          <p:nvSpPr>
            <p:cNvPr name="Freeform 40" id="40"/>
            <p:cNvSpPr/>
            <p:nvPr/>
          </p:nvSpPr>
          <p:spPr>
            <a:xfrm flipH="false" flipV="false" rot="0">
              <a:off x="0" y="0"/>
              <a:ext cx="3317323" cy="3903980"/>
            </a:xfrm>
            <a:custGeom>
              <a:avLst/>
              <a:gdLst/>
              <a:ahLst/>
              <a:cxnLst/>
              <a:rect r="r" b="b" t="t" l="l"/>
              <a:pathLst>
                <a:path h="3903980" w="3317323">
                  <a:moveTo>
                    <a:pt x="569933" y="0"/>
                  </a:moveTo>
                  <a:lnTo>
                    <a:pt x="2747217" y="0"/>
                  </a:lnTo>
                  <a:cubicBezTo>
                    <a:pt x="2898299" y="0"/>
                    <a:pt x="3043464" y="41275"/>
                    <a:pt x="3150349" y="114681"/>
                  </a:cubicBezTo>
                  <a:cubicBezTo>
                    <a:pt x="3257235" y="188087"/>
                    <a:pt x="3317323" y="287655"/>
                    <a:pt x="3317323" y="391541"/>
                  </a:cubicBezTo>
                  <a:lnTo>
                    <a:pt x="3317323" y="3512439"/>
                  </a:lnTo>
                  <a:cubicBezTo>
                    <a:pt x="3317323" y="3616325"/>
                    <a:pt x="3257235" y="3715893"/>
                    <a:pt x="3150349" y="3789299"/>
                  </a:cubicBezTo>
                  <a:cubicBezTo>
                    <a:pt x="3043464" y="3862705"/>
                    <a:pt x="2898484" y="3903980"/>
                    <a:pt x="2747217" y="3903980"/>
                  </a:cubicBezTo>
                  <a:lnTo>
                    <a:pt x="569933" y="3903980"/>
                  </a:lnTo>
                  <a:cubicBezTo>
                    <a:pt x="418666" y="3903980"/>
                    <a:pt x="273686" y="3862705"/>
                    <a:pt x="166801" y="3789299"/>
                  </a:cubicBezTo>
                  <a:cubicBezTo>
                    <a:pt x="59915" y="3715893"/>
                    <a:pt x="0" y="3616198"/>
                    <a:pt x="0" y="3512439"/>
                  </a:cubicBezTo>
                  <a:lnTo>
                    <a:pt x="0" y="391414"/>
                  </a:lnTo>
                  <a:cubicBezTo>
                    <a:pt x="0" y="287528"/>
                    <a:pt x="60100" y="187960"/>
                    <a:pt x="166986" y="114554"/>
                  </a:cubicBezTo>
                  <a:cubicBezTo>
                    <a:pt x="273871" y="41148"/>
                    <a:pt x="418851" y="0"/>
                    <a:pt x="569933" y="0"/>
                  </a:cubicBezTo>
                  <a:close/>
                </a:path>
              </a:pathLst>
            </a:custGeom>
            <a:solidFill>
              <a:srgbClr val="CACACB"/>
            </a:solidFill>
          </p:spPr>
        </p:sp>
      </p:grpSp>
      <p:grpSp>
        <p:nvGrpSpPr>
          <p:cNvPr name="Group 41" id="41"/>
          <p:cNvGrpSpPr/>
          <p:nvPr/>
        </p:nvGrpSpPr>
        <p:grpSpPr>
          <a:xfrm rot="0">
            <a:off x="10565572" y="1943545"/>
            <a:ext cx="2251015" cy="3188059"/>
            <a:chOff x="0" y="0"/>
            <a:chExt cx="3001354" cy="4250745"/>
          </a:xfrm>
        </p:grpSpPr>
        <p:sp>
          <p:nvSpPr>
            <p:cNvPr name="Freeform 42" id="42"/>
            <p:cNvSpPr/>
            <p:nvPr/>
          </p:nvSpPr>
          <p:spPr>
            <a:xfrm flipH="false" flipV="false" rot="0">
              <a:off x="0" y="0"/>
              <a:ext cx="3001347" cy="4250750"/>
            </a:xfrm>
            <a:custGeom>
              <a:avLst/>
              <a:gdLst/>
              <a:ahLst/>
              <a:cxnLst/>
              <a:rect r="r" b="b" t="t" l="l"/>
              <a:pathLst>
                <a:path h="4250750" w="3001347">
                  <a:moveTo>
                    <a:pt x="0" y="0"/>
                  </a:moveTo>
                  <a:lnTo>
                    <a:pt x="3001347" y="0"/>
                  </a:lnTo>
                  <a:lnTo>
                    <a:pt x="3001347" y="4250750"/>
                  </a:lnTo>
                  <a:lnTo>
                    <a:pt x="0" y="4250750"/>
                  </a:lnTo>
                  <a:close/>
                </a:path>
              </a:pathLst>
            </a:custGeom>
            <a:blipFill>
              <a:blip r:embed="rId4">
                <a:alphaModFix amt="0"/>
              </a:blip>
              <a:stretch>
                <a:fillRect l="-143760" t="0" r="-119666" b="0"/>
              </a:stretch>
            </a:blipFill>
          </p:spPr>
        </p:sp>
        <p:sp>
          <p:nvSpPr>
            <p:cNvPr name="TextBox 43" id="43"/>
            <p:cNvSpPr txBox="true"/>
            <p:nvPr/>
          </p:nvSpPr>
          <p:spPr>
            <a:xfrm>
              <a:off x="0" y="-85725"/>
              <a:ext cx="3001354" cy="4336470"/>
            </a:xfrm>
            <a:prstGeom prst="rect">
              <a:avLst/>
            </a:prstGeom>
          </p:spPr>
          <p:txBody>
            <a:bodyPr anchor="ctr" rtlCol="false" tIns="0" lIns="0" bIns="0" rIns="0"/>
            <a:lstStyle/>
            <a:p>
              <a:pPr algn="ctr">
                <a:lnSpc>
                  <a:spcPts val="3191"/>
                </a:lnSpc>
              </a:pPr>
              <a:r>
                <a:rPr lang="en-US" b="true" sz="1899">
                  <a:solidFill>
                    <a:srgbClr val="000000"/>
                  </a:solidFill>
                  <a:latin typeface="Aptos Bold"/>
                  <a:ea typeface="Aptos Bold"/>
                  <a:cs typeface="Aptos Bold"/>
                  <a:sym typeface="Aptos Bold"/>
                </a:rPr>
                <a:t>Company submits updated targets aligned with current SBTi criteria</a:t>
              </a:r>
            </a:p>
          </p:txBody>
        </p:sp>
      </p:grpSp>
      <p:grpSp>
        <p:nvGrpSpPr>
          <p:cNvPr name="Group 44" id="44"/>
          <p:cNvGrpSpPr/>
          <p:nvPr/>
        </p:nvGrpSpPr>
        <p:grpSpPr>
          <a:xfrm rot="0">
            <a:off x="10456618" y="7153297"/>
            <a:ext cx="2495883" cy="1639205"/>
            <a:chOff x="0" y="0"/>
            <a:chExt cx="3327845" cy="2185606"/>
          </a:xfrm>
        </p:grpSpPr>
        <p:sp>
          <p:nvSpPr>
            <p:cNvPr name="Freeform 45" id="45"/>
            <p:cNvSpPr/>
            <p:nvPr/>
          </p:nvSpPr>
          <p:spPr>
            <a:xfrm flipH="false" flipV="false" rot="0">
              <a:off x="0" y="0"/>
              <a:ext cx="3327908" cy="2185670"/>
            </a:xfrm>
            <a:custGeom>
              <a:avLst/>
              <a:gdLst/>
              <a:ahLst/>
              <a:cxnLst/>
              <a:rect r="r" b="b" t="t" l="l"/>
              <a:pathLst>
                <a:path h="2185670" w="3327908">
                  <a:moveTo>
                    <a:pt x="2077720" y="0"/>
                  </a:moveTo>
                  <a:cubicBezTo>
                    <a:pt x="2768219" y="0"/>
                    <a:pt x="3327908" y="489204"/>
                    <a:pt x="3327908" y="1092835"/>
                  </a:cubicBezTo>
                  <a:cubicBezTo>
                    <a:pt x="3327908" y="1696466"/>
                    <a:pt x="2768219" y="2185670"/>
                    <a:pt x="2077720" y="2185670"/>
                  </a:cubicBezTo>
                  <a:lnTo>
                    <a:pt x="1250188" y="2185670"/>
                  </a:lnTo>
                  <a:cubicBezTo>
                    <a:pt x="559689" y="2185543"/>
                    <a:pt x="0" y="1696339"/>
                    <a:pt x="0" y="1092835"/>
                  </a:cubicBezTo>
                  <a:cubicBezTo>
                    <a:pt x="0" y="489331"/>
                    <a:pt x="559689" y="0"/>
                    <a:pt x="1250188" y="0"/>
                  </a:cubicBezTo>
                  <a:close/>
                </a:path>
              </a:pathLst>
            </a:custGeom>
            <a:solidFill>
              <a:srgbClr val="145A5D"/>
            </a:solidFill>
          </p:spPr>
        </p:sp>
      </p:grpSp>
      <p:grpSp>
        <p:nvGrpSpPr>
          <p:cNvPr name="Group 46" id="46"/>
          <p:cNvGrpSpPr/>
          <p:nvPr/>
        </p:nvGrpSpPr>
        <p:grpSpPr>
          <a:xfrm rot="0">
            <a:off x="10620559" y="7038043"/>
            <a:ext cx="2141041" cy="1869714"/>
            <a:chOff x="0" y="0"/>
            <a:chExt cx="2854722" cy="2492952"/>
          </a:xfrm>
        </p:grpSpPr>
        <p:sp>
          <p:nvSpPr>
            <p:cNvPr name="Freeform 47" id="47"/>
            <p:cNvSpPr/>
            <p:nvPr/>
          </p:nvSpPr>
          <p:spPr>
            <a:xfrm flipH="false" flipV="false" rot="0">
              <a:off x="0" y="0"/>
              <a:ext cx="2854722" cy="2492958"/>
            </a:xfrm>
            <a:custGeom>
              <a:avLst/>
              <a:gdLst/>
              <a:ahLst/>
              <a:cxnLst/>
              <a:rect r="r" b="b" t="t" l="l"/>
              <a:pathLst>
                <a:path h="2492958" w="2854722">
                  <a:moveTo>
                    <a:pt x="0" y="0"/>
                  </a:moveTo>
                  <a:lnTo>
                    <a:pt x="2854722" y="0"/>
                  </a:lnTo>
                  <a:lnTo>
                    <a:pt x="2854722" y="2492958"/>
                  </a:lnTo>
                  <a:lnTo>
                    <a:pt x="0" y="2492958"/>
                  </a:lnTo>
                  <a:close/>
                </a:path>
              </a:pathLst>
            </a:custGeom>
            <a:blipFill>
              <a:blip r:embed="rId4">
                <a:alphaModFix amt="0"/>
              </a:blip>
              <a:stretch>
                <a:fillRect l="-54462" t="0" r="-69624" b="0"/>
              </a:stretch>
            </a:blipFill>
          </p:spPr>
        </p:sp>
        <p:sp>
          <p:nvSpPr>
            <p:cNvPr name="TextBox 48" id="48"/>
            <p:cNvSpPr txBox="true"/>
            <p:nvPr/>
          </p:nvSpPr>
          <p:spPr>
            <a:xfrm>
              <a:off x="0" y="-85725"/>
              <a:ext cx="2854722" cy="2578677"/>
            </a:xfrm>
            <a:prstGeom prst="rect">
              <a:avLst/>
            </a:prstGeom>
          </p:spPr>
          <p:txBody>
            <a:bodyPr anchor="ctr" rtlCol="false" tIns="0" lIns="0" bIns="0" rIns="0"/>
            <a:lstStyle/>
            <a:p>
              <a:pPr algn="ctr">
                <a:lnSpc>
                  <a:spcPts val="3191"/>
                </a:lnSpc>
              </a:pPr>
              <a:r>
                <a:rPr lang="en-US" b="true" sz="1899">
                  <a:solidFill>
                    <a:srgbClr val="FFFFFF"/>
                  </a:solidFill>
                  <a:latin typeface="Aptos Bold"/>
                  <a:ea typeface="Aptos Bold"/>
                  <a:cs typeface="Aptos Bold"/>
                  <a:sym typeface="Aptos Bold"/>
                </a:rPr>
                <a:t>Existing targets remain valid and active</a:t>
              </a:r>
            </a:p>
          </p:txBody>
        </p:sp>
      </p:grpSp>
      <p:sp>
        <p:nvSpPr>
          <p:cNvPr name="AutoShape 49" id="49"/>
          <p:cNvSpPr/>
          <p:nvPr/>
        </p:nvSpPr>
        <p:spPr>
          <a:xfrm flipV="true">
            <a:off x="3024936" y="3556623"/>
            <a:ext cx="1748638" cy="19050"/>
          </a:xfrm>
          <a:prstGeom prst="line">
            <a:avLst/>
          </a:prstGeom>
          <a:ln cap="flat" w="38100">
            <a:solidFill>
              <a:srgbClr val="000000"/>
            </a:solidFill>
            <a:prstDash val="sysDot"/>
            <a:headEnd type="none" len="sm" w="sm"/>
            <a:tailEnd type="arrow" len="sm" w="med"/>
          </a:ln>
        </p:spPr>
      </p:sp>
      <p:sp>
        <p:nvSpPr>
          <p:cNvPr name="AutoShape 50" id="50"/>
          <p:cNvSpPr/>
          <p:nvPr/>
        </p:nvSpPr>
        <p:spPr>
          <a:xfrm>
            <a:off x="3043778" y="7972900"/>
            <a:ext cx="1780523" cy="0"/>
          </a:xfrm>
          <a:prstGeom prst="line">
            <a:avLst/>
          </a:prstGeom>
          <a:ln cap="flat" w="38100">
            <a:solidFill>
              <a:srgbClr val="000000"/>
            </a:solidFill>
            <a:prstDash val="sysDot"/>
            <a:headEnd type="none" len="sm" w="sm"/>
            <a:tailEnd type="arrow" len="sm" w="med"/>
          </a:ln>
        </p:spPr>
      </p:sp>
      <p:sp>
        <p:nvSpPr>
          <p:cNvPr name="AutoShape 51" id="51"/>
          <p:cNvSpPr/>
          <p:nvPr/>
        </p:nvSpPr>
        <p:spPr>
          <a:xfrm>
            <a:off x="3024728" y="6663885"/>
            <a:ext cx="0" cy="1309015"/>
          </a:xfrm>
          <a:prstGeom prst="line">
            <a:avLst/>
          </a:prstGeom>
          <a:ln cap="flat" w="38100">
            <a:solidFill>
              <a:srgbClr val="000000"/>
            </a:solidFill>
            <a:prstDash val="sysDot"/>
            <a:headEnd type="none" len="sm" w="sm"/>
            <a:tailEnd type="none" len="sm" w="sm"/>
          </a:ln>
        </p:spPr>
      </p:sp>
      <p:sp>
        <p:nvSpPr>
          <p:cNvPr name="AutoShape 52" id="52"/>
          <p:cNvSpPr/>
          <p:nvPr/>
        </p:nvSpPr>
        <p:spPr>
          <a:xfrm flipH="true">
            <a:off x="3005678" y="3537574"/>
            <a:ext cx="19050" cy="1385711"/>
          </a:xfrm>
          <a:prstGeom prst="line">
            <a:avLst/>
          </a:prstGeom>
          <a:ln cap="flat" w="38100">
            <a:solidFill>
              <a:srgbClr val="000000"/>
            </a:solidFill>
            <a:prstDash val="sysDot"/>
            <a:headEnd type="none" len="sm" w="sm"/>
            <a:tailEnd type="none" len="sm" w="sm"/>
          </a:ln>
        </p:spPr>
      </p:sp>
      <p:sp>
        <p:nvSpPr>
          <p:cNvPr name="AutoShape 53" id="53"/>
          <p:cNvSpPr/>
          <p:nvPr/>
        </p:nvSpPr>
        <p:spPr>
          <a:xfrm>
            <a:off x="7312275" y="3537574"/>
            <a:ext cx="2996962" cy="0"/>
          </a:xfrm>
          <a:prstGeom prst="line">
            <a:avLst/>
          </a:prstGeom>
          <a:ln cap="flat" w="38100">
            <a:solidFill>
              <a:srgbClr val="000000"/>
            </a:solidFill>
            <a:prstDash val="sysDot"/>
            <a:headEnd type="none" len="sm" w="sm"/>
            <a:tailEnd type="arrow" len="sm" w="med"/>
          </a:ln>
        </p:spPr>
      </p:sp>
      <p:sp>
        <p:nvSpPr>
          <p:cNvPr name="AutoShape 54" id="54"/>
          <p:cNvSpPr/>
          <p:nvPr/>
        </p:nvSpPr>
        <p:spPr>
          <a:xfrm>
            <a:off x="12935067" y="3537574"/>
            <a:ext cx="1095400" cy="0"/>
          </a:xfrm>
          <a:prstGeom prst="line">
            <a:avLst/>
          </a:prstGeom>
          <a:ln cap="flat" w="38100">
            <a:solidFill>
              <a:srgbClr val="000000"/>
            </a:solidFill>
            <a:prstDash val="sysDot"/>
            <a:headEnd type="none" len="sm" w="sm"/>
            <a:tailEnd type="arrow" len="sm" w="med"/>
          </a:ln>
        </p:spPr>
      </p:sp>
      <p:sp>
        <p:nvSpPr>
          <p:cNvPr name="AutoShape 55" id="55"/>
          <p:cNvSpPr/>
          <p:nvPr/>
        </p:nvSpPr>
        <p:spPr>
          <a:xfrm flipV="true">
            <a:off x="7312275" y="7972900"/>
            <a:ext cx="3144343" cy="19050"/>
          </a:xfrm>
          <a:prstGeom prst="line">
            <a:avLst/>
          </a:prstGeom>
          <a:ln cap="flat" w="38100">
            <a:solidFill>
              <a:srgbClr val="000000"/>
            </a:solidFill>
            <a:prstDash val="sysDot"/>
            <a:headEnd type="none" len="sm" w="sm"/>
            <a:tailEnd type="arrow" len="sm" w="med"/>
          </a:ln>
        </p:spPr>
      </p:sp>
      <p:grpSp>
        <p:nvGrpSpPr>
          <p:cNvPr name="Group 56" id="56"/>
          <p:cNvGrpSpPr/>
          <p:nvPr/>
        </p:nvGrpSpPr>
        <p:grpSpPr>
          <a:xfrm rot="0">
            <a:off x="559602" y="712405"/>
            <a:ext cx="3486705" cy="790285"/>
            <a:chOff x="0" y="0"/>
            <a:chExt cx="4648940" cy="1053713"/>
          </a:xfrm>
        </p:grpSpPr>
        <p:sp>
          <p:nvSpPr>
            <p:cNvPr name="Freeform 57" id="57"/>
            <p:cNvSpPr/>
            <p:nvPr/>
          </p:nvSpPr>
          <p:spPr>
            <a:xfrm flipH="false" flipV="false" rot="0">
              <a:off x="0" y="0"/>
              <a:ext cx="4648930" cy="1053707"/>
            </a:xfrm>
            <a:custGeom>
              <a:avLst/>
              <a:gdLst/>
              <a:ahLst/>
              <a:cxnLst/>
              <a:rect r="r" b="b" t="t" l="l"/>
              <a:pathLst>
                <a:path h="1053707" w="4648930">
                  <a:moveTo>
                    <a:pt x="0" y="0"/>
                  </a:moveTo>
                  <a:lnTo>
                    <a:pt x="4648930" y="0"/>
                  </a:lnTo>
                  <a:lnTo>
                    <a:pt x="4648930" y="1053707"/>
                  </a:lnTo>
                  <a:lnTo>
                    <a:pt x="0" y="1053707"/>
                  </a:lnTo>
                  <a:close/>
                </a:path>
              </a:pathLst>
            </a:custGeom>
            <a:blipFill>
              <a:blip r:embed="rId4">
                <a:alphaModFix amt="0"/>
              </a:blip>
              <a:stretch>
                <a:fillRect l="0" t="-3036" r="34997" b="-8725"/>
              </a:stretch>
            </a:blipFill>
          </p:spPr>
        </p:sp>
        <p:sp>
          <p:nvSpPr>
            <p:cNvPr name="TextBox 58" id="58"/>
            <p:cNvSpPr txBox="true"/>
            <p:nvPr/>
          </p:nvSpPr>
          <p:spPr>
            <a:xfrm>
              <a:off x="0" y="-95250"/>
              <a:ext cx="4648940" cy="1148963"/>
            </a:xfrm>
            <a:prstGeom prst="rect">
              <a:avLst/>
            </a:prstGeom>
          </p:spPr>
          <p:txBody>
            <a:bodyPr anchor="ctr" rtlCol="false" tIns="0" lIns="0" bIns="0" rIns="0"/>
            <a:lstStyle/>
            <a:p>
              <a:pPr algn="ctr">
                <a:lnSpc>
                  <a:spcPts val="3358"/>
                </a:lnSpc>
              </a:pPr>
              <a:r>
                <a:rPr lang="en-US" b="true" sz="1999">
                  <a:solidFill>
                    <a:srgbClr val="FFFFFF"/>
                  </a:solidFill>
                  <a:latin typeface="Aptos Bold"/>
                  <a:ea typeface="Aptos Bold"/>
                  <a:cs typeface="Aptos Bold"/>
                  <a:sym typeface="Aptos Bold"/>
                </a:rPr>
                <a:t>5 years from validation (trigger date)</a:t>
              </a:r>
            </a:p>
          </p:txBody>
        </p:sp>
      </p:grpSp>
      <p:grpSp>
        <p:nvGrpSpPr>
          <p:cNvPr name="Group 59" id="59"/>
          <p:cNvGrpSpPr/>
          <p:nvPr/>
        </p:nvGrpSpPr>
        <p:grpSpPr>
          <a:xfrm rot="0">
            <a:off x="0" y="9235703"/>
            <a:ext cx="1486297" cy="1051297"/>
            <a:chOff x="0" y="0"/>
            <a:chExt cx="2657221" cy="1879524"/>
          </a:xfrm>
        </p:grpSpPr>
        <p:sp>
          <p:nvSpPr>
            <p:cNvPr name="Freeform 60" id="60"/>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5"/>
              <a:stretch>
                <a:fillRect l="0" t="-12" r="0" b="-14"/>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F888D"/>
        </a:solidFill>
      </p:bgPr>
    </p:bg>
    <p:spTree>
      <p:nvGrpSpPr>
        <p:cNvPr id="1" name=""/>
        <p:cNvGrpSpPr/>
        <p:nvPr/>
      </p:nvGrpSpPr>
      <p:grpSpPr>
        <a:xfrm>
          <a:off x="0" y="0"/>
          <a:ext cx="0" cy="0"/>
          <a:chOff x="0" y="0"/>
          <a:chExt cx="0" cy="0"/>
        </a:xfrm>
      </p:grpSpPr>
      <p:grpSp>
        <p:nvGrpSpPr>
          <p:cNvPr name="Group 2" id="2"/>
          <p:cNvGrpSpPr/>
          <p:nvPr/>
        </p:nvGrpSpPr>
        <p:grpSpPr>
          <a:xfrm rot="0">
            <a:off x="11945371" y="0"/>
            <a:ext cx="13029200" cy="10287000"/>
            <a:chOff x="0" y="0"/>
            <a:chExt cx="17372266" cy="13716000"/>
          </a:xfrm>
        </p:grpSpPr>
        <p:sp>
          <p:nvSpPr>
            <p:cNvPr name="Freeform 3" id="3"/>
            <p:cNvSpPr/>
            <p:nvPr/>
          </p:nvSpPr>
          <p:spPr>
            <a:xfrm flipH="false" flipV="false" rot="0">
              <a:off x="0" y="0"/>
              <a:ext cx="17372330" cy="13716000"/>
            </a:xfrm>
            <a:custGeom>
              <a:avLst/>
              <a:gdLst/>
              <a:ahLst/>
              <a:cxnLst/>
              <a:rect r="r" b="b" t="t" l="l"/>
              <a:pathLst>
                <a:path h="13716000" w="17372330">
                  <a:moveTo>
                    <a:pt x="0" y="0"/>
                  </a:moveTo>
                  <a:lnTo>
                    <a:pt x="17372330" y="0"/>
                  </a:lnTo>
                  <a:lnTo>
                    <a:pt x="17372330" y="13716000"/>
                  </a:lnTo>
                  <a:lnTo>
                    <a:pt x="0" y="13716000"/>
                  </a:lnTo>
                  <a:lnTo>
                    <a:pt x="0" y="0"/>
                  </a:lnTo>
                  <a:close/>
                </a:path>
              </a:pathLst>
            </a:custGeom>
            <a:blipFill>
              <a:blip r:embed="rId3"/>
              <a:stretch>
                <a:fillRect l="-17643" t="0" r="-17643" b="0"/>
              </a:stretch>
            </a:blipFill>
          </p:spPr>
        </p:sp>
      </p:grpSp>
      <p:grpSp>
        <p:nvGrpSpPr>
          <p:cNvPr name="Group 4" id="4"/>
          <p:cNvGrpSpPr/>
          <p:nvPr/>
        </p:nvGrpSpPr>
        <p:grpSpPr>
          <a:xfrm rot="5400000">
            <a:off x="8327674" y="979760"/>
            <a:ext cx="13094922" cy="6825729"/>
            <a:chOff x="0" y="0"/>
            <a:chExt cx="17459896" cy="9100972"/>
          </a:xfrm>
        </p:grpSpPr>
        <p:sp>
          <p:nvSpPr>
            <p:cNvPr name="Freeform 5" id="5"/>
            <p:cNvSpPr/>
            <p:nvPr/>
          </p:nvSpPr>
          <p:spPr>
            <a:xfrm flipH="true" flipV="false" rot="0">
              <a:off x="0" y="0"/>
              <a:ext cx="17459961" cy="9100947"/>
            </a:xfrm>
            <a:custGeom>
              <a:avLst/>
              <a:gdLst/>
              <a:ahLst/>
              <a:cxnLst/>
              <a:rect r="r" b="b" t="t" l="l"/>
              <a:pathLst>
                <a:path h="9100947" w="17459961">
                  <a:moveTo>
                    <a:pt x="17459961" y="0"/>
                  </a:moveTo>
                  <a:lnTo>
                    <a:pt x="0" y="0"/>
                  </a:lnTo>
                  <a:lnTo>
                    <a:pt x="0" y="9100947"/>
                  </a:lnTo>
                  <a:lnTo>
                    <a:pt x="17459961" y="9100947"/>
                  </a:lnTo>
                  <a:lnTo>
                    <a:pt x="17459961" y="0"/>
                  </a:lnTo>
                  <a:close/>
                </a:path>
              </a:pathLst>
            </a:custGeom>
            <a:blipFill>
              <a:blip r:embed="rId4"/>
              <a:stretch>
                <a:fillRect l="0" t="-36" r="0" b="-36"/>
              </a:stretch>
            </a:blipFill>
          </p:spPr>
        </p:sp>
      </p:grpSp>
      <p:grpSp>
        <p:nvGrpSpPr>
          <p:cNvPr name="Group 6" id="6"/>
          <p:cNvGrpSpPr/>
          <p:nvPr/>
        </p:nvGrpSpPr>
        <p:grpSpPr>
          <a:xfrm rot="0">
            <a:off x="-1587837" y="2521534"/>
            <a:ext cx="8993505" cy="9696507"/>
            <a:chOff x="0" y="0"/>
            <a:chExt cx="11991340" cy="12928676"/>
          </a:xfrm>
        </p:grpSpPr>
        <p:sp>
          <p:nvSpPr>
            <p:cNvPr name="Freeform 7" id="7"/>
            <p:cNvSpPr/>
            <p:nvPr/>
          </p:nvSpPr>
          <p:spPr>
            <a:xfrm flipH="false" flipV="false" rot="0">
              <a:off x="0" y="0"/>
              <a:ext cx="11991340" cy="12928727"/>
            </a:xfrm>
            <a:custGeom>
              <a:avLst/>
              <a:gdLst/>
              <a:ahLst/>
              <a:cxnLst/>
              <a:rect r="r" b="b" t="t" l="l"/>
              <a:pathLst>
                <a:path h="12928727" w="11991340">
                  <a:moveTo>
                    <a:pt x="0" y="0"/>
                  </a:moveTo>
                  <a:lnTo>
                    <a:pt x="11991340" y="0"/>
                  </a:lnTo>
                  <a:lnTo>
                    <a:pt x="11991340" y="12928727"/>
                  </a:lnTo>
                  <a:lnTo>
                    <a:pt x="0" y="12928727"/>
                  </a:lnTo>
                  <a:lnTo>
                    <a:pt x="0" y="0"/>
                  </a:lnTo>
                  <a:close/>
                </a:path>
              </a:pathLst>
            </a:custGeom>
            <a:blipFill>
              <a:blip r:embed="rId5">
                <a:alphaModFix amt="40999"/>
              </a:blip>
              <a:stretch>
                <a:fillRect l="0" t="-22" r="0" b="-22"/>
              </a:stretch>
            </a:blipFill>
          </p:spPr>
        </p:sp>
      </p:grpSp>
      <p:sp>
        <p:nvSpPr>
          <p:cNvPr name="TextBox 8" id="8"/>
          <p:cNvSpPr txBox="true"/>
          <p:nvPr/>
        </p:nvSpPr>
        <p:spPr>
          <a:xfrm rot="0">
            <a:off x="734521" y="469430"/>
            <a:ext cx="13567794" cy="822893"/>
          </a:xfrm>
          <a:prstGeom prst="rect">
            <a:avLst/>
          </a:prstGeom>
        </p:spPr>
        <p:txBody>
          <a:bodyPr anchor="t" rtlCol="false" tIns="0" lIns="0" bIns="0" rIns="0">
            <a:spAutoFit/>
          </a:bodyPr>
          <a:lstStyle/>
          <a:p>
            <a:pPr algn="l">
              <a:lnSpc>
                <a:spcPts val="6332"/>
              </a:lnSpc>
            </a:pPr>
            <a:r>
              <a:rPr lang="en-US" b="true" sz="5613">
                <a:solidFill>
                  <a:srgbClr val="EFEFEF"/>
                </a:solidFill>
                <a:latin typeface="Aptos Bold"/>
                <a:ea typeface="Aptos Bold"/>
                <a:cs typeface="Aptos Bold"/>
                <a:sym typeface="Aptos Bold"/>
              </a:rPr>
              <a:t>What are the common challenges?</a:t>
            </a:r>
          </a:p>
        </p:txBody>
      </p:sp>
      <p:sp>
        <p:nvSpPr>
          <p:cNvPr name="AutoShape 9" id="9"/>
          <p:cNvSpPr/>
          <p:nvPr/>
        </p:nvSpPr>
        <p:spPr>
          <a:xfrm>
            <a:off x="-5143871" y="2892133"/>
            <a:ext cx="6511291" cy="19092"/>
          </a:xfrm>
          <a:prstGeom prst="line">
            <a:avLst/>
          </a:prstGeom>
          <a:ln cap="rnd" w="19050">
            <a:solidFill>
              <a:srgbClr val="FFFFFF"/>
            </a:solidFill>
            <a:prstDash val="solid"/>
            <a:headEnd type="none" len="sm" w="sm"/>
            <a:tailEnd type="none" len="sm" w="sm"/>
          </a:ln>
        </p:spPr>
      </p:sp>
      <p:sp>
        <p:nvSpPr>
          <p:cNvPr name="TextBox 10" id="10"/>
          <p:cNvSpPr txBox="true"/>
          <p:nvPr/>
        </p:nvSpPr>
        <p:spPr>
          <a:xfrm rot="0">
            <a:off x="1367447" y="2407234"/>
            <a:ext cx="7019312" cy="513516"/>
          </a:xfrm>
          <a:prstGeom prst="rect">
            <a:avLst/>
          </a:prstGeom>
        </p:spPr>
        <p:txBody>
          <a:bodyPr anchor="t" rtlCol="false" tIns="0" lIns="0" bIns="0" rIns="0">
            <a:spAutoFit/>
          </a:bodyPr>
          <a:lstStyle/>
          <a:p>
            <a:pPr algn="l">
              <a:lnSpc>
                <a:spcPts val="4483"/>
              </a:lnSpc>
            </a:pPr>
            <a:r>
              <a:rPr lang="en-US" sz="2668" b="true">
                <a:solidFill>
                  <a:srgbClr val="FFFFFF"/>
                </a:solidFill>
                <a:latin typeface="Aptos Bold"/>
                <a:ea typeface="Aptos Bold"/>
                <a:cs typeface="Aptos Bold"/>
                <a:sym typeface="Aptos Bold"/>
              </a:rPr>
              <a:t>Data availability, quality and boundaries</a:t>
            </a:r>
          </a:p>
        </p:txBody>
      </p:sp>
      <p:sp>
        <p:nvSpPr>
          <p:cNvPr name="TextBox 11" id="11"/>
          <p:cNvSpPr txBox="true"/>
          <p:nvPr/>
        </p:nvSpPr>
        <p:spPr>
          <a:xfrm rot="0">
            <a:off x="1367419" y="3879108"/>
            <a:ext cx="2851398" cy="513516"/>
          </a:xfrm>
          <a:prstGeom prst="rect">
            <a:avLst/>
          </a:prstGeom>
        </p:spPr>
        <p:txBody>
          <a:bodyPr anchor="t" rtlCol="false" tIns="0" lIns="0" bIns="0" rIns="0">
            <a:spAutoFit/>
          </a:bodyPr>
          <a:lstStyle/>
          <a:p>
            <a:pPr algn="l">
              <a:lnSpc>
                <a:spcPts val="4483"/>
              </a:lnSpc>
            </a:pPr>
            <a:r>
              <a:rPr lang="en-US" b="true" sz="2668">
                <a:solidFill>
                  <a:srgbClr val="FFFFFF"/>
                </a:solidFill>
                <a:latin typeface="Aptos Bold"/>
                <a:ea typeface="Aptos Bold"/>
                <a:cs typeface="Aptos Bold"/>
                <a:sym typeface="Aptos Bold"/>
              </a:rPr>
              <a:t>Evolving baselines</a:t>
            </a:r>
          </a:p>
        </p:txBody>
      </p:sp>
      <p:sp>
        <p:nvSpPr>
          <p:cNvPr name="TextBox 12" id="12"/>
          <p:cNvSpPr txBox="true"/>
          <p:nvPr/>
        </p:nvSpPr>
        <p:spPr>
          <a:xfrm rot="0">
            <a:off x="1367447" y="3039917"/>
            <a:ext cx="12301942" cy="762992"/>
          </a:xfrm>
          <a:prstGeom prst="rect">
            <a:avLst/>
          </a:prstGeom>
        </p:spPr>
        <p:txBody>
          <a:bodyPr anchor="t" rtlCol="false" tIns="0" lIns="0" bIns="0" rIns="0">
            <a:spAutoFit/>
          </a:bodyPr>
          <a:lstStyle/>
          <a:p>
            <a:pPr algn="l">
              <a:lnSpc>
                <a:spcPts val="3137"/>
              </a:lnSpc>
            </a:pPr>
            <a:r>
              <a:rPr lang="en-US" sz="2059">
                <a:solidFill>
                  <a:srgbClr val="FFFFFF"/>
                </a:solidFill>
                <a:latin typeface="Aptos"/>
                <a:ea typeface="Aptos"/>
                <a:cs typeface="Aptos"/>
                <a:sym typeface="Aptos"/>
              </a:rPr>
              <a:t>Many 2020-era targets were based on incomplete Scope 3 screening or conservative boundary definitions. Organisations now face the task of expanding coverage and ensuring consistent, auditable methodologies.</a:t>
            </a:r>
          </a:p>
        </p:txBody>
      </p:sp>
      <p:sp>
        <p:nvSpPr>
          <p:cNvPr name="TextBox 13" id="13"/>
          <p:cNvSpPr txBox="true"/>
          <p:nvPr/>
        </p:nvSpPr>
        <p:spPr>
          <a:xfrm rot="0">
            <a:off x="1367391" y="4516449"/>
            <a:ext cx="11263852" cy="1153517"/>
          </a:xfrm>
          <a:prstGeom prst="rect">
            <a:avLst/>
          </a:prstGeom>
        </p:spPr>
        <p:txBody>
          <a:bodyPr anchor="t" rtlCol="false" tIns="0" lIns="0" bIns="0" rIns="0">
            <a:spAutoFit/>
          </a:bodyPr>
          <a:lstStyle/>
          <a:p>
            <a:pPr algn="l">
              <a:lnSpc>
                <a:spcPts val="3137"/>
              </a:lnSpc>
            </a:pPr>
            <a:r>
              <a:rPr lang="en-US" sz="2058">
                <a:solidFill>
                  <a:srgbClr val="FFFFFF"/>
                </a:solidFill>
                <a:latin typeface="Aptos"/>
                <a:ea typeface="Aptos"/>
                <a:cs typeface="Aptos"/>
                <a:sym typeface="Aptos"/>
              </a:rPr>
              <a:t>Business growth, divestments, or M&amp;A activity can distort the baselines. Reassessing these in line with current organisational structures is essential before resubmission </a:t>
            </a:r>
            <a:r>
              <a:rPr lang="en-US" sz="2058">
                <a:solidFill>
                  <a:srgbClr val="FFFFFF"/>
                </a:solidFill>
                <a:latin typeface="Aptos"/>
                <a:ea typeface="Aptos"/>
                <a:cs typeface="Aptos"/>
                <a:sym typeface="Aptos"/>
              </a:rPr>
              <a:t>and may require </a:t>
            </a:r>
            <a:r>
              <a:rPr lang="en-US" b="true" sz="2058">
                <a:solidFill>
                  <a:srgbClr val="FFFFFF"/>
                </a:solidFill>
                <a:latin typeface="Aptos Bold"/>
                <a:ea typeface="Aptos Bold"/>
                <a:cs typeface="Aptos Bold"/>
                <a:sym typeface="Aptos Bold"/>
              </a:rPr>
              <a:t>“re-baselining”</a:t>
            </a:r>
            <a:r>
              <a:rPr lang="en-US" sz="2058">
                <a:solidFill>
                  <a:srgbClr val="FFFFFF"/>
                </a:solidFill>
                <a:latin typeface="Aptos"/>
                <a:ea typeface="Aptos"/>
                <a:cs typeface="Aptos"/>
                <a:sym typeface="Aptos"/>
              </a:rPr>
              <a:t>.</a:t>
            </a:r>
          </a:p>
        </p:txBody>
      </p:sp>
      <p:sp>
        <p:nvSpPr>
          <p:cNvPr name="TextBox 14" id="14"/>
          <p:cNvSpPr txBox="true"/>
          <p:nvPr/>
        </p:nvSpPr>
        <p:spPr>
          <a:xfrm rot="0">
            <a:off x="831190" y="1387573"/>
            <a:ext cx="14142697" cy="845363"/>
          </a:xfrm>
          <a:prstGeom prst="rect">
            <a:avLst/>
          </a:prstGeom>
        </p:spPr>
        <p:txBody>
          <a:bodyPr anchor="t" rtlCol="false" tIns="0" lIns="0" bIns="0" rIns="0">
            <a:spAutoFit/>
          </a:bodyPr>
          <a:lstStyle/>
          <a:p>
            <a:pPr algn="l">
              <a:lnSpc>
                <a:spcPts val="3477"/>
              </a:lnSpc>
            </a:pPr>
            <a:r>
              <a:rPr lang="en-US" sz="2070">
                <a:solidFill>
                  <a:srgbClr val="FFFFFF"/>
                </a:solidFill>
                <a:latin typeface="Aptos"/>
                <a:ea typeface="Aptos"/>
                <a:cs typeface="Aptos"/>
                <a:sym typeface="Aptos"/>
              </a:rPr>
              <a:t>Whether setting new targets or updating existing ones, companies typically face a set of common challenges during the SBTi validation process:</a:t>
            </a:r>
          </a:p>
        </p:txBody>
      </p:sp>
      <p:sp>
        <p:nvSpPr>
          <p:cNvPr name="AutoShape 15" id="15"/>
          <p:cNvSpPr/>
          <p:nvPr/>
        </p:nvSpPr>
        <p:spPr>
          <a:xfrm>
            <a:off x="-5143899" y="4364007"/>
            <a:ext cx="6511291" cy="19092"/>
          </a:xfrm>
          <a:prstGeom prst="line">
            <a:avLst/>
          </a:prstGeom>
          <a:ln cap="rnd" w="19050">
            <a:solidFill>
              <a:srgbClr val="FFFFFF"/>
            </a:solidFill>
            <a:prstDash val="solid"/>
            <a:headEnd type="none" len="sm" w="sm"/>
            <a:tailEnd type="none" len="sm" w="sm"/>
          </a:ln>
        </p:spPr>
      </p:sp>
      <p:sp>
        <p:nvSpPr>
          <p:cNvPr name="TextBox 16" id="16"/>
          <p:cNvSpPr txBox="true"/>
          <p:nvPr/>
        </p:nvSpPr>
        <p:spPr>
          <a:xfrm rot="0">
            <a:off x="1367447" y="5746166"/>
            <a:ext cx="5861261" cy="513516"/>
          </a:xfrm>
          <a:prstGeom prst="rect">
            <a:avLst/>
          </a:prstGeom>
        </p:spPr>
        <p:txBody>
          <a:bodyPr anchor="t" rtlCol="false" tIns="0" lIns="0" bIns="0" rIns="0">
            <a:spAutoFit/>
          </a:bodyPr>
          <a:lstStyle/>
          <a:p>
            <a:pPr algn="l">
              <a:lnSpc>
                <a:spcPts val="4483"/>
              </a:lnSpc>
            </a:pPr>
            <a:r>
              <a:rPr lang="en-US" sz="2668" b="true">
                <a:solidFill>
                  <a:srgbClr val="FFFFFF"/>
                </a:solidFill>
                <a:latin typeface="Aptos Bold"/>
                <a:ea typeface="Aptos Bold"/>
                <a:cs typeface="Aptos Bold"/>
                <a:sym typeface="Aptos Bold"/>
              </a:rPr>
              <a:t>Shift from ambition to delivery</a:t>
            </a:r>
          </a:p>
        </p:txBody>
      </p:sp>
      <p:sp>
        <p:nvSpPr>
          <p:cNvPr name="AutoShape 17" id="17"/>
          <p:cNvSpPr/>
          <p:nvPr/>
        </p:nvSpPr>
        <p:spPr>
          <a:xfrm>
            <a:off x="-5143927" y="6250136"/>
            <a:ext cx="6511291" cy="19092"/>
          </a:xfrm>
          <a:prstGeom prst="line">
            <a:avLst/>
          </a:prstGeom>
          <a:ln cap="rnd" w="19050">
            <a:solidFill>
              <a:srgbClr val="FFFFFF"/>
            </a:solidFill>
            <a:prstDash val="solid"/>
            <a:headEnd type="none" len="sm" w="sm"/>
            <a:tailEnd type="none" len="sm" w="sm"/>
          </a:ln>
        </p:spPr>
      </p:sp>
      <p:sp>
        <p:nvSpPr>
          <p:cNvPr name="TextBox 18" id="18"/>
          <p:cNvSpPr txBox="true"/>
          <p:nvPr/>
        </p:nvSpPr>
        <p:spPr>
          <a:xfrm rot="0">
            <a:off x="1367363" y="6402578"/>
            <a:ext cx="11722522" cy="1153517"/>
          </a:xfrm>
          <a:prstGeom prst="rect">
            <a:avLst/>
          </a:prstGeom>
        </p:spPr>
        <p:txBody>
          <a:bodyPr anchor="t" rtlCol="false" tIns="0" lIns="0" bIns="0" rIns="0">
            <a:spAutoFit/>
          </a:bodyPr>
          <a:lstStyle/>
          <a:p>
            <a:pPr algn="l">
              <a:lnSpc>
                <a:spcPts val="3137"/>
              </a:lnSpc>
            </a:pPr>
            <a:r>
              <a:rPr lang="en-US" sz="2059">
                <a:solidFill>
                  <a:srgbClr val="FFFFFF"/>
                </a:solidFill>
                <a:latin typeface="Aptos"/>
                <a:ea typeface="Aptos"/>
                <a:cs typeface="Aptos"/>
                <a:sym typeface="Aptos"/>
              </a:rPr>
              <a:t>Targets set under earlier criteria may be aspirational rather than implementation-ready. The SBTi now requires </a:t>
            </a:r>
            <a:r>
              <a:rPr lang="en-US" b="true" sz="2059">
                <a:solidFill>
                  <a:srgbClr val="FFFFFF"/>
                </a:solidFill>
                <a:latin typeface="Aptos Bold"/>
                <a:ea typeface="Aptos Bold"/>
                <a:cs typeface="Aptos Bold"/>
                <a:sym typeface="Aptos Bold"/>
              </a:rPr>
              <a:t>evidence of implementation and actual emission reduction</a:t>
            </a:r>
            <a:r>
              <a:rPr lang="en-US" sz="2059">
                <a:solidFill>
                  <a:srgbClr val="FFFFFF"/>
                </a:solidFill>
                <a:latin typeface="Aptos"/>
                <a:ea typeface="Aptos"/>
                <a:cs typeface="Aptos"/>
                <a:sym typeface="Aptos"/>
              </a:rPr>
              <a:t>, including: clear transition roadmaps, investment plans, and progress metrics.</a:t>
            </a:r>
          </a:p>
        </p:txBody>
      </p:sp>
      <p:sp>
        <p:nvSpPr>
          <p:cNvPr name="TextBox 19" id="19"/>
          <p:cNvSpPr txBox="true"/>
          <p:nvPr/>
        </p:nvSpPr>
        <p:spPr>
          <a:xfrm rot="0">
            <a:off x="1367447" y="7632295"/>
            <a:ext cx="7904466" cy="513516"/>
          </a:xfrm>
          <a:prstGeom prst="rect">
            <a:avLst/>
          </a:prstGeom>
        </p:spPr>
        <p:txBody>
          <a:bodyPr anchor="t" rtlCol="false" tIns="0" lIns="0" bIns="0" rIns="0">
            <a:spAutoFit/>
          </a:bodyPr>
          <a:lstStyle/>
          <a:p>
            <a:pPr algn="l">
              <a:lnSpc>
                <a:spcPts val="4483"/>
              </a:lnSpc>
            </a:pPr>
            <a:r>
              <a:rPr lang="en-US" sz="2668" b="true">
                <a:solidFill>
                  <a:srgbClr val="FFFFFF"/>
                </a:solidFill>
                <a:latin typeface="Aptos Bold"/>
                <a:ea typeface="Aptos Bold"/>
                <a:cs typeface="Aptos Bold"/>
                <a:sym typeface="Aptos Bold"/>
              </a:rPr>
              <a:t>Sector-specific expectations and FLAG targets</a:t>
            </a:r>
          </a:p>
        </p:txBody>
      </p:sp>
      <p:sp>
        <p:nvSpPr>
          <p:cNvPr name="TextBox 20" id="20"/>
          <p:cNvSpPr txBox="true"/>
          <p:nvPr/>
        </p:nvSpPr>
        <p:spPr>
          <a:xfrm rot="0">
            <a:off x="1367363" y="8269636"/>
            <a:ext cx="11722522" cy="1153517"/>
          </a:xfrm>
          <a:prstGeom prst="rect">
            <a:avLst/>
          </a:prstGeom>
        </p:spPr>
        <p:txBody>
          <a:bodyPr anchor="t" rtlCol="false" tIns="0" lIns="0" bIns="0" rIns="0">
            <a:spAutoFit/>
          </a:bodyPr>
          <a:lstStyle/>
          <a:p>
            <a:pPr algn="l">
              <a:lnSpc>
                <a:spcPts val="3137"/>
              </a:lnSpc>
            </a:pPr>
            <a:r>
              <a:rPr lang="en-US" sz="2059">
                <a:solidFill>
                  <a:srgbClr val="FFFFFF"/>
                </a:solidFill>
                <a:latin typeface="Aptos"/>
                <a:ea typeface="Aptos"/>
                <a:cs typeface="Aptos"/>
                <a:sym typeface="Aptos"/>
              </a:rPr>
              <a:t>Sector-specific SBTi guidance demands more granular and tailored decarbonisation pathway (for example, for financial institutions, transport, and construction). Companies with material FLAG (Forest, Land, and Agriculture) are required to develop and submit separate </a:t>
            </a:r>
            <a:r>
              <a:rPr lang="en-US" b="true" sz="2059">
                <a:solidFill>
                  <a:srgbClr val="FFFFFF"/>
                </a:solidFill>
                <a:latin typeface="Aptos Bold"/>
                <a:ea typeface="Aptos Bold"/>
                <a:cs typeface="Aptos Bold"/>
                <a:sym typeface="Aptos Bold"/>
              </a:rPr>
              <a:t>FLAG targets</a:t>
            </a:r>
            <a:r>
              <a:rPr lang="en-US" sz="2059">
                <a:solidFill>
                  <a:srgbClr val="FFFFFF"/>
                </a:solidFill>
                <a:latin typeface="Aptos"/>
                <a:ea typeface="Aptos"/>
                <a:cs typeface="Aptos"/>
                <a:sym typeface="Aptos"/>
              </a:rPr>
              <a:t>. </a:t>
            </a:r>
          </a:p>
        </p:txBody>
      </p:sp>
      <p:sp>
        <p:nvSpPr>
          <p:cNvPr name="AutoShape 21" id="21"/>
          <p:cNvSpPr/>
          <p:nvPr/>
        </p:nvSpPr>
        <p:spPr>
          <a:xfrm>
            <a:off x="-5143843" y="8117194"/>
            <a:ext cx="6511291" cy="19092"/>
          </a:xfrm>
          <a:prstGeom prst="line">
            <a:avLst/>
          </a:prstGeom>
          <a:ln cap="rnd" w="19050">
            <a:solidFill>
              <a:srgbClr val="FFFFFF"/>
            </a:solidFill>
            <a:prstDash val="solid"/>
            <a:headEnd type="none" len="sm" w="sm"/>
            <a:tailEnd type="none" len="sm" w="sm"/>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5712000">
            <a:off x="9725082" y="2240671"/>
            <a:ext cx="13011560" cy="7882833"/>
            <a:chOff x="0" y="0"/>
            <a:chExt cx="17348746" cy="10510444"/>
          </a:xfrm>
        </p:grpSpPr>
        <p:sp>
          <p:nvSpPr>
            <p:cNvPr name="Freeform 3" id="3"/>
            <p:cNvSpPr/>
            <p:nvPr/>
          </p:nvSpPr>
          <p:spPr>
            <a:xfrm flipH="false" flipV="false" rot="0">
              <a:off x="0" y="0"/>
              <a:ext cx="17348708" cy="10510393"/>
            </a:xfrm>
            <a:custGeom>
              <a:avLst/>
              <a:gdLst/>
              <a:ahLst/>
              <a:cxnLst/>
              <a:rect r="r" b="b" t="t" l="l"/>
              <a:pathLst>
                <a:path h="10510393" w="17348708">
                  <a:moveTo>
                    <a:pt x="0" y="0"/>
                  </a:moveTo>
                  <a:lnTo>
                    <a:pt x="17348708" y="0"/>
                  </a:lnTo>
                  <a:lnTo>
                    <a:pt x="17348708" y="10510393"/>
                  </a:lnTo>
                  <a:lnTo>
                    <a:pt x="0" y="10510393"/>
                  </a:lnTo>
                  <a:lnTo>
                    <a:pt x="0" y="0"/>
                  </a:lnTo>
                  <a:close/>
                </a:path>
              </a:pathLst>
            </a:custGeom>
            <a:blipFill>
              <a:blip r:embed="rId3"/>
              <a:stretch>
                <a:fillRect l="-8" t="0" r="-8" b="0"/>
              </a:stretch>
            </a:blipFill>
          </p:spPr>
        </p:sp>
      </p:grpSp>
      <p:grpSp>
        <p:nvGrpSpPr>
          <p:cNvPr name="Group 4" id="4"/>
          <p:cNvGrpSpPr/>
          <p:nvPr/>
        </p:nvGrpSpPr>
        <p:grpSpPr>
          <a:xfrm rot="0">
            <a:off x="933830" y="1302429"/>
            <a:ext cx="14771570" cy="7475683"/>
            <a:chOff x="0" y="0"/>
            <a:chExt cx="19695426" cy="9967577"/>
          </a:xfrm>
        </p:grpSpPr>
        <p:sp>
          <p:nvSpPr>
            <p:cNvPr name="Freeform 5" id="5"/>
            <p:cNvSpPr/>
            <p:nvPr/>
          </p:nvSpPr>
          <p:spPr>
            <a:xfrm flipH="false" flipV="false" rot="0">
              <a:off x="0" y="829617"/>
              <a:ext cx="19695426" cy="9137960"/>
            </a:xfrm>
            <a:custGeom>
              <a:avLst/>
              <a:gdLst/>
              <a:ahLst/>
              <a:cxnLst/>
              <a:rect r="r" b="b" t="t" l="l"/>
              <a:pathLst>
                <a:path h="9137960" w="19695426">
                  <a:moveTo>
                    <a:pt x="0" y="0"/>
                  </a:moveTo>
                  <a:lnTo>
                    <a:pt x="19695426" y="0"/>
                  </a:lnTo>
                  <a:lnTo>
                    <a:pt x="19695426" y="9137960"/>
                  </a:lnTo>
                  <a:lnTo>
                    <a:pt x="0" y="9137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00724" y="38100"/>
              <a:ext cx="9634637" cy="867871"/>
            </a:xfrm>
            <a:prstGeom prst="rect">
              <a:avLst/>
            </a:prstGeom>
          </p:spPr>
          <p:txBody>
            <a:bodyPr anchor="t" rtlCol="false" tIns="0" lIns="0" bIns="0" rIns="0">
              <a:spAutoFit/>
            </a:bodyPr>
            <a:lstStyle/>
            <a:p>
              <a:pPr algn="l">
                <a:lnSpc>
                  <a:spcPts val="5091"/>
                </a:lnSpc>
              </a:pPr>
              <a:r>
                <a:rPr lang="en-US" b="true" sz="4514">
                  <a:solidFill>
                    <a:srgbClr val="145A5D"/>
                  </a:solidFill>
                  <a:latin typeface="Aptos Bold"/>
                  <a:ea typeface="Aptos Bold"/>
                  <a:cs typeface="Aptos Bold"/>
                  <a:sym typeface="Aptos Bold"/>
                </a:rPr>
                <a:t>Data quality and availability</a:t>
              </a:r>
            </a:p>
          </p:txBody>
        </p:sp>
        <p:sp>
          <p:nvSpPr>
            <p:cNvPr name="TextBox 7" id="7"/>
            <p:cNvSpPr txBox="true"/>
            <p:nvPr/>
          </p:nvSpPr>
          <p:spPr>
            <a:xfrm rot="0">
              <a:off x="635738" y="1488338"/>
              <a:ext cx="18423966" cy="7026281"/>
            </a:xfrm>
            <a:prstGeom prst="rect">
              <a:avLst/>
            </a:prstGeom>
          </p:spPr>
          <p:txBody>
            <a:bodyPr anchor="t" rtlCol="false" tIns="0" lIns="0" bIns="0" rIns="0">
              <a:spAutoFit/>
            </a:bodyPr>
            <a:lstStyle/>
            <a:p>
              <a:pPr algn="l">
                <a:lnSpc>
                  <a:spcPts val="3477"/>
                </a:lnSpc>
              </a:pPr>
              <a:r>
                <a:rPr lang="en-US" sz="2070">
                  <a:solidFill>
                    <a:srgbClr val="145A5D"/>
                  </a:solidFill>
                  <a:latin typeface="Aptos"/>
                  <a:ea typeface="Aptos"/>
                  <a:cs typeface="Aptos"/>
                  <a:sym typeface="Aptos"/>
                </a:rPr>
                <a:t>Companies seeking validation for new or updated targets must be prepared to provide clear, consistent, detailed and auditable data to support target ambition, scope coverage, and methodologies</a:t>
              </a:r>
              <a:r>
                <a:rPr lang="en-US" sz="2070">
                  <a:solidFill>
                    <a:srgbClr val="000000"/>
                  </a:solidFill>
                  <a:latin typeface="Aptos"/>
                  <a:ea typeface="Aptos"/>
                  <a:cs typeface="Aptos"/>
                  <a:sym typeface="Aptos"/>
                </a:rPr>
                <a:t>. </a:t>
              </a:r>
              <a:r>
                <a:rPr lang="en-US" sz="2070">
                  <a:solidFill>
                    <a:srgbClr val="145A5D"/>
                  </a:solidFill>
                  <a:latin typeface="Aptos"/>
                  <a:ea typeface="Aptos"/>
                  <a:cs typeface="Aptos"/>
                  <a:sym typeface="Aptos"/>
                </a:rPr>
                <a:t>The SBTi validation process often entails several rounds of clarification requests, which means you may need to have additional data and supporting evidence ready. </a:t>
              </a:r>
            </a:p>
            <a:p>
              <a:pPr algn="l">
                <a:lnSpc>
                  <a:spcPts val="3477"/>
                </a:lnSpc>
              </a:pPr>
            </a:p>
            <a:p>
              <a:pPr algn="l">
                <a:lnSpc>
                  <a:spcPts val="4032"/>
                </a:lnSpc>
              </a:pPr>
              <a:r>
                <a:rPr lang="en-US" b="true" sz="2400">
                  <a:solidFill>
                    <a:srgbClr val="145A5D"/>
                  </a:solidFill>
                  <a:latin typeface="Aptos Bold"/>
                  <a:ea typeface="Aptos Bold"/>
                  <a:cs typeface="Aptos Bold"/>
                  <a:sym typeface="Aptos Bold"/>
                </a:rPr>
                <a:t>Our recommendations:</a:t>
              </a:r>
            </a:p>
            <a:p>
              <a:pPr algn="l" marL="473203" indent="-157734" lvl="2">
                <a:lnSpc>
                  <a:spcPts val="3477"/>
                </a:lnSpc>
                <a:buFont typeface="Arial"/>
                <a:buChar char="⚬"/>
              </a:pPr>
              <a:r>
                <a:rPr lang="en-US" b="true" sz="2070">
                  <a:solidFill>
                    <a:srgbClr val="145A5D"/>
                  </a:solidFill>
                  <a:latin typeface="Aptos Bold"/>
                  <a:ea typeface="Aptos Bold"/>
                  <a:cs typeface="Aptos Bold"/>
                  <a:sym typeface="Aptos Bold"/>
                </a:rPr>
                <a:t>Be as thorough as possible from the start</a:t>
              </a:r>
              <a:r>
                <a:rPr lang="en-US" sz="2070">
                  <a:solidFill>
                    <a:srgbClr val="145A5D"/>
                  </a:solidFill>
                  <a:latin typeface="Aptos"/>
                  <a:ea typeface="Aptos"/>
                  <a:cs typeface="Aptos"/>
                  <a:sym typeface="Aptos"/>
                </a:rPr>
                <a:t> and expect in-depth review of targets and several follow-up questions from the SBTi.</a:t>
              </a:r>
            </a:p>
            <a:p>
              <a:pPr algn="l" marL="473203" indent="-157734" lvl="2">
                <a:lnSpc>
                  <a:spcPts val="3477"/>
                </a:lnSpc>
                <a:buFont typeface="Arial"/>
                <a:buChar char="⚬"/>
              </a:pPr>
              <a:r>
                <a:rPr lang="en-US" b="true" sz="2070">
                  <a:solidFill>
                    <a:srgbClr val="145A5D"/>
                  </a:solidFill>
                  <a:latin typeface="Aptos Bold"/>
                  <a:ea typeface="Aptos Bold"/>
                  <a:cs typeface="Aptos Bold"/>
                  <a:sym typeface="Aptos Bold"/>
                </a:rPr>
                <a:t>Ensure data consistency across Scope 1, 2, and 3</a:t>
              </a:r>
              <a:r>
                <a:rPr lang="en-US" sz="2070">
                  <a:solidFill>
                    <a:srgbClr val="145A5D"/>
                  </a:solidFill>
                  <a:latin typeface="Aptos"/>
                  <a:ea typeface="Aptos"/>
                  <a:cs typeface="Aptos"/>
                  <a:sym typeface="Aptos"/>
                </a:rPr>
                <a:t>, including clear boundary definitions.</a:t>
              </a:r>
            </a:p>
            <a:p>
              <a:pPr algn="l" marL="473203" indent="-157734" lvl="2">
                <a:lnSpc>
                  <a:spcPts val="3477"/>
                </a:lnSpc>
                <a:buFont typeface="Arial"/>
                <a:buChar char="⚬"/>
              </a:pPr>
              <a:r>
                <a:rPr lang="en-US" sz="2070">
                  <a:solidFill>
                    <a:srgbClr val="145A5D"/>
                  </a:solidFill>
                  <a:latin typeface="Aptos"/>
                  <a:ea typeface="Aptos"/>
                  <a:cs typeface="Aptos"/>
                  <a:sym typeface="Aptos"/>
                </a:rPr>
                <a:t>Prepare to </a:t>
              </a:r>
              <a:r>
                <a:rPr lang="en-US" b="true" sz="2070">
                  <a:solidFill>
                    <a:srgbClr val="145A5D"/>
                  </a:solidFill>
                  <a:latin typeface="Aptos Bold"/>
                  <a:ea typeface="Aptos Bold"/>
                  <a:cs typeface="Aptos Bold"/>
                  <a:sym typeface="Aptos Bold"/>
                </a:rPr>
                <a:t>explain base year selection and recalculations</a:t>
              </a:r>
              <a:r>
                <a:rPr lang="en-US" sz="2070">
                  <a:solidFill>
                    <a:srgbClr val="145A5D"/>
                  </a:solidFill>
                  <a:latin typeface="Aptos"/>
                  <a:ea typeface="Aptos"/>
                  <a:cs typeface="Aptos"/>
                  <a:sym typeface="Aptos"/>
                </a:rPr>
                <a:t>, where relevant.</a:t>
              </a:r>
            </a:p>
            <a:p>
              <a:pPr algn="l" marL="473203" indent="-157734" lvl="2">
                <a:lnSpc>
                  <a:spcPts val="3477"/>
                </a:lnSpc>
                <a:buFont typeface="Arial"/>
                <a:buChar char="⚬"/>
              </a:pPr>
              <a:r>
                <a:rPr lang="en-US" sz="2070">
                  <a:solidFill>
                    <a:srgbClr val="145A5D"/>
                  </a:solidFill>
                  <a:latin typeface="Aptos"/>
                  <a:ea typeface="Aptos"/>
                  <a:cs typeface="Aptos"/>
                  <a:sym typeface="Aptos"/>
                </a:rPr>
                <a:t>Be ready to </a:t>
              </a:r>
              <a:r>
                <a:rPr lang="en-US" b="true" sz="2070">
                  <a:solidFill>
                    <a:srgbClr val="145A5D"/>
                  </a:solidFill>
                  <a:latin typeface="Aptos Bold"/>
                  <a:ea typeface="Aptos Bold"/>
                  <a:cs typeface="Aptos Bold"/>
                  <a:sym typeface="Aptos Bold"/>
                </a:rPr>
                <a:t>provide additional evidence, data and documentation</a:t>
              </a:r>
              <a:r>
                <a:rPr lang="en-US" sz="2070">
                  <a:solidFill>
                    <a:srgbClr val="145A5D"/>
                  </a:solidFill>
                  <a:latin typeface="Aptos"/>
                  <a:ea typeface="Aptos"/>
                  <a:cs typeface="Aptos"/>
                  <a:sym typeface="Aptos"/>
                </a:rPr>
                <a:t>, which may require coordination with other teams (such as procurement, finance, operations).</a:t>
              </a:r>
            </a:p>
          </p:txBody>
        </p:sp>
      </p:grpSp>
      <p:grpSp>
        <p:nvGrpSpPr>
          <p:cNvPr name="Group 8" id="8"/>
          <p:cNvGrpSpPr/>
          <p:nvPr/>
        </p:nvGrpSpPr>
        <p:grpSpPr>
          <a:xfrm rot="0">
            <a:off x="0" y="9235703"/>
            <a:ext cx="1486297" cy="1051297"/>
            <a:chOff x="0" y="0"/>
            <a:chExt cx="2657221" cy="1879524"/>
          </a:xfrm>
        </p:grpSpPr>
        <p:sp>
          <p:nvSpPr>
            <p:cNvPr name="Freeform 9" id="9"/>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6"/>
              <a:stretch>
                <a:fillRect l="0" t="-12" r="0" b="-14"/>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5712000">
            <a:off x="9715557" y="2240671"/>
            <a:ext cx="13011560" cy="7882833"/>
            <a:chOff x="0" y="0"/>
            <a:chExt cx="17348746" cy="10510444"/>
          </a:xfrm>
        </p:grpSpPr>
        <p:sp>
          <p:nvSpPr>
            <p:cNvPr name="Freeform 3" id="3"/>
            <p:cNvSpPr/>
            <p:nvPr/>
          </p:nvSpPr>
          <p:spPr>
            <a:xfrm flipH="false" flipV="false" rot="0">
              <a:off x="0" y="0"/>
              <a:ext cx="17348708" cy="10510393"/>
            </a:xfrm>
            <a:custGeom>
              <a:avLst/>
              <a:gdLst/>
              <a:ahLst/>
              <a:cxnLst/>
              <a:rect r="r" b="b" t="t" l="l"/>
              <a:pathLst>
                <a:path h="10510393" w="17348708">
                  <a:moveTo>
                    <a:pt x="0" y="0"/>
                  </a:moveTo>
                  <a:lnTo>
                    <a:pt x="17348708" y="0"/>
                  </a:lnTo>
                  <a:lnTo>
                    <a:pt x="17348708" y="10510393"/>
                  </a:lnTo>
                  <a:lnTo>
                    <a:pt x="0" y="10510393"/>
                  </a:lnTo>
                  <a:lnTo>
                    <a:pt x="0" y="0"/>
                  </a:lnTo>
                  <a:close/>
                </a:path>
              </a:pathLst>
            </a:custGeom>
            <a:blipFill>
              <a:blip r:embed="rId3"/>
              <a:stretch>
                <a:fillRect l="-8" t="0" r="-8" b="0"/>
              </a:stretch>
            </a:blipFill>
          </p:spPr>
        </p:sp>
      </p:grpSp>
      <p:grpSp>
        <p:nvGrpSpPr>
          <p:cNvPr name="Group 4" id="4"/>
          <p:cNvGrpSpPr/>
          <p:nvPr/>
        </p:nvGrpSpPr>
        <p:grpSpPr>
          <a:xfrm rot="0">
            <a:off x="933830" y="1302429"/>
            <a:ext cx="14771570" cy="7475683"/>
            <a:chOff x="0" y="0"/>
            <a:chExt cx="19695426" cy="9967577"/>
          </a:xfrm>
        </p:grpSpPr>
        <p:sp>
          <p:nvSpPr>
            <p:cNvPr name="Freeform 5" id="5"/>
            <p:cNvSpPr/>
            <p:nvPr/>
          </p:nvSpPr>
          <p:spPr>
            <a:xfrm flipH="false" flipV="false" rot="0">
              <a:off x="0" y="829617"/>
              <a:ext cx="19695426" cy="9137960"/>
            </a:xfrm>
            <a:custGeom>
              <a:avLst/>
              <a:gdLst/>
              <a:ahLst/>
              <a:cxnLst/>
              <a:rect r="r" b="b" t="t" l="l"/>
              <a:pathLst>
                <a:path h="9137960" w="19695426">
                  <a:moveTo>
                    <a:pt x="0" y="0"/>
                  </a:moveTo>
                  <a:lnTo>
                    <a:pt x="19695426" y="0"/>
                  </a:lnTo>
                  <a:lnTo>
                    <a:pt x="19695426" y="9137960"/>
                  </a:lnTo>
                  <a:lnTo>
                    <a:pt x="0" y="9137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00724" y="38100"/>
              <a:ext cx="13840123" cy="867871"/>
            </a:xfrm>
            <a:prstGeom prst="rect">
              <a:avLst/>
            </a:prstGeom>
          </p:spPr>
          <p:txBody>
            <a:bodyPr anchor="t" rtlCol="false" tIns="0" lIns="0" bIns="0" rIns="0">
              <a:spAutoFit/>
            </a:bodyPr>
            <a:lstStyle/>
            <a:p>
              <a:pPr algn="l">
                <a:lnSpc>
                  <a:spcPts val="5091"/>
                </a:lnSpc>
              </a:pPr>
              <a:r>
                <a:rPr lang="en-US" b="true" sz="4514">
                  <a:solidFill>
                    <a:srgbClr val="145A5D"/>
                  </a:solidFill>
                  <a:latin typeface="Aptos Bold"/>
                  <a:ea typeface="Aptos Bold"/>
                  <a:cs typeface="Aptos Bold"/>
                  <a:sym typeface="Aptos Bold"/>
                </a:rPr>
                <a:t>“Re-baselining”: what you need to know</a:t>
              </a:r>
            </a:p>
          </p:txBody>
        </p:sp>
        <p:sp>
          <p:nvSpPr>
            <p:cNvPr name="TextBox 7" id="7"/>
            <p:cNvSpPr txBox="true"/>
            <p:nvPr/>
          </p:nvSpPr>
          <p:spPr>
            <a:xfrm rot="0">
              <a:off x="635725" y="1685272"/>
              <a:ext cx="18749937" cy="7628980"/>
            </a:xfrm>
            <a:prstGeom prst="rect">
              <a:avLst/>
            </a:prstGeom>
          </p:spPr>
          <p:txBody>
            <a:bodyPr anchor="t" rtlCol="false" tIns="0" lIns="0" bIns="0" rIns="0">
              <a:spAutoFit/>
            </a:bodyPr>
            <a:lstStyle/>
            <a:p>
              <a:pPr algn="l">
                <a:lnSpc>
                  <a:spcPts val="3477"/>
                </a:lnSpc>
              </a:pPr>
              <a:r>
                <a:rPr lang="en-US" sz="2070">
                  <a:solidFill>
                    <a:srgbClr val="145A5D"/>
                  </a:solidFill>
                  <a:latin typeface="Aptos"/>
                  <a:ea typeface="Aptos"/>
                  <a:cs typeface="Aptos"/>
                  <a:sym typeface="Aptos"/>
                </a:rPr>
                <a:t>Re-baselining may be required when significant changes occur that could affect the validity and consistency of their existing targets of the company. These can include structural or operational changes, such as mergers and acquisitions, or changes in emission calculation methodology. SBTi recommends recalculating targets when there is a 5% or greater change in base year emissions or in the emissions covered within a target boundary. </a:t>
              </a:r>
            </a:p>
            <a:p>
              <a:pPr algn="l">
                <a:lnSpc>
                  <a:spcPts val="3477"/>
                </a:lnSpc>
              </a:pPr>
            </a:p>
            <a:p>
              <a:pPr algn="l">
                <a:lnSpc>
                  <a:spcPts val="4032"/>
                </a:lnSpc>
              </a:pPr>
              <a:r>
                <a:rPr lang="en-US" b="true" sz="2400">
                  <a:solidFill>
                    <a:srgbClr val="145A5D"/>
                  </a:solidFill>
                  <a:latin typeface="Aptos Bold"/>
                  <a:ea typeface="Aptos Bold"/>
                  <a:cs typeface="Aptos Bold"/>
                  <a:sym typeface="Aptos Bold"/>
                </a:rPr>
                <a:t>What to look out for:</a:t>
              </a:r>
            </a:p>
            <a:p>
              <a:pPr algn="l" marL="473203" indent="-157734" lvl="2">
                <a:lnSpc>
                  <a:spcPts val="3477"/>
                </a:lnSpc>
                <a:buFont typeface="Arial"/>
                <a:buChar char="⚬"/>
              </a:pPr>
              <a:r>
                <a:rPr lang="en-US" b="true" sz="2070">
                  <a:solidFill>
                    <a:srgbClr val="145A5D"/>
                  </a:solidFill>
                  <a:latin typeface="Aptos Bold"/>
                  <a:ea typeface="Aptos Bold"/>
                  <a:cs typeface="Aptos Bold"/>
                  <a:sym typeface="Aptos Bold"/>
                </a:rPr>
                <a:t>Data quality and consistency: </a:t>
              </a:r>
              <a:r>
                <a:rPr lang="en-US" sz="2070">
                  <a:solidFill>
                    <a:srgbClr val="145A5D"/>
                  </a:solidFill>
                  <a:latin typeface="Aptos"/>
                  <a:ea typeface="Aptos"/>
                  <a:cs typeface="Aptos"/>
                  <a:sym typeface="Aptos"/>
                </a:rPr>
                <a:t>ensure data used is compatible, particularly following mergers, acquisitions, or restructuring.</a:t>
              </a:r>
            </a:p>
            <a:p>
              <a:pPr algn="l" marL="473203" indent="-157734" lvl="2">
                <a:lnSpc>
                  <a:spcPts val="3477"/>
                </a:lnSpc>
                <a:buFont typeface="Arial"/>
                <a:buChar char="⚬"/>
              </a:pPr>
              <a:r>
                <a:rPr lang="en-US" b="true" sz="2070">
                  <a:solidFill>
                    <a:srgbClr val="145A5D"/>
                  </a:solidFill>
                  <a:latin typeface="Aptos Bold"/>
                  <a:ea typeface="Aptos Bold"/>
                  <a:cs typeface="Aptos Bold"/>
                  <a:sym typeface="Aptos Bold"/>
                </a:rPr>
                <a:t>Adjusted boundaries and target coverage:</a:t>
              </a:r>
              <a:r>
                <a:rPr lang="en-US" sz="2070">
                  <a:solidFill>
                    <a:srgbClr val="145A5D"/>
                  </a:solidFill>
                  <a:latin typeface="Aptos"/>
                  <a:ea typeface="Aptos"/>
                  <a:cs typeface="Aptos"/>
                  <a:sym typeface="Aptos"/>
                </a:rPr>
                <a:t> confirm that scopes, organizational boundaries, scopes and coverage thresholds still align with SBTi criteria.</a:t>
              </a:r>
            </a:p>
            <a:p>
              <a:pPr algn="l" marL="473203" indent="-157734" lvl="2">
                <a:lnSpc>
                  <a:spcPts val="3477"/>
                </a:lnSpc>
                <a:buFont typeface="Arial"/>
                <a:buChar char="⚬"/>
              </a:pPr>
              <a:r>
                <a:rPr lang="en-US" b="true" sz="2070">
                  <a:solidFill>
                    <a:srgbClr val="145A5D"/>
                  </a:solidFill>
                  <a:latin typeface="Aptos Bold"/>
                  <a:ea typeface="Aptos Bold"/>
                  <a:cs typeface="Aptos Bold"/>
                  <a:sym typeface="Aptos Bold"/>
                </a:rPr>
                <a:t>Clear tracking and communication: </a:t>
              </a:r>
              <a:r>
                <a:rPr lang="en-US" sz="2070">
                  <a:solidFill>
                    <a:srgbClr val="145A5D"/>
                  </a:solidFill>
                  <a:latin typeface="Aptos"/>
                  <a:ea typeface="Aptos"/>
                  <a:cs typeface="Aptos"/>
                  <a:sym typeface="Aptos"/>
                </a:rPr>
                <a:t>document the process, record assumptions, so the changes are transparent and justifiable to auditors and stakeholders.</a:t>
              </a:r>
            </a:p>
            <a:p>
              <a:pPr algn="l" marL="473203" indent="-157734" lvl="2">
                <a:lnSpc>
                  <a:spcPts val="3709"/>
                </a:lnSpc>
              </a:pPr>
            </a:p>
          </p:txBody>
        </p:sp>
      </p:grpSp>
      <p:grpSp>
        <p:nvGrpSpPr>
          <p:cNvPr name="Group 8" id="8"/>
          <p:cNvGrpSpPr/>
          <p:nvPr/>
        </p:nvGrpSpPr>
        <p:grpSpPr>
          <a:xfrm rot="0">
            <a:off x="0" y="9235703"/>
            <a:ext cx="1486297" cy="1051297"/>
            <a:chOff x="0" y="0"/>
            <a:chExt cx="2657221" cy="1879524"/>
          </a:xfrm>
        </p:grpSpPr>
        <p:sp>
          <p:nvSpPr>
            <p:cNvPr name="Freeform 9" id="9"/>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6"/>
              <a:stretch>
                <a:fillRect l="0" t="-12" r="0" b="-14"/>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FEF"/>
        </a:solidFill>
      </p:bgPr>
    </p:bg>
    <p:spTree>
      <p:nvGrpSpPr>
        <p:cNvPr id="1" name=""/>
        <p:cNvGrpSpPr/>
        <p:nvPr/>
      </p:nvGrpSpPr>
      <p:grpSpPr>
        <a:xfrm>
          <a:off x="0" y="0"/>
          <a:ext cx="0" cy="0"/>
          <a:chOff x="0" y="0"/>
          <a:chExt cx="0" cy="0"/>
        </a:xfrm>
      </p:grpSpPr>
      <p:grpSp>
        <p:nvGrpSpPr>
          <p:cNvPr name="Group 2" id="2"/>
          <p:cNvGrpSpPr/>
          <p:nvPr/>
        </p:nvGrpSpPr>
        <p:grpSpPr>
          <a:xfrm rot="-5712000">
            <a:off x="9725082" y="2240671"/>
            <a:ext cx="13011560" cy="7882833"/>
            <a:chOff x="0" y="0"/>
            <a:chExt cx="17348746" cy="10510444"/>
          </a:xfrm>
        </p:grpSpPr>
        <p:sp>
          <p:nvSpPr>
            <p:cNvPr name="Freeform 3" id="3"/>
            <p:cNvSpPr/>
            <p:nvPr/>
          </p:nvSpPr>
          <p:spPr>
            <a:xfrm flipH="false" flipV="false" rot="0">
              <a:off x="0" y="0"/>
              <a:ext cx="17348708" cy="10510393"/>
            </a:xfrm>
            <a:custGeom>
              <a:avLst/>
              <a:gdLst/>
              <a:ahLst/>
              <a:cxnLst/>
              <a:rect r="r" b="b" t="t" l="l"/>
              <a:pathLst>
                <a:path h="10510393" w="17348708">
                  <a:moveTo>
                    <a:pt x="0" y="0"/>
                  </a:moveTo>
                  <a:lnTo>
                    <a:pt x="17348708" y="0"/>
                  </a:lnTo>
                  <a:lnTo>
                    <a:pt x="17348708" y="10510393"/>
                  </a:lnTo>
                  <a:lnTo>
                    <a:pt x="0" y="10510393"/>
                  </a:lnTo>
                  <a:lnTo>
                    <a:pt x="0" y="0"/>
                  </a:lnTo>
                  <a:close/>
                </a:path>
              </a:pathLst>
            </a:custGeom>
            <a:blipFill>
              <a:blip r:embed="rId3"/>
              <a:stretch>
                <a:fillRect l="-8" t="0" r="-8" b="0"/>
              </a:stretch>
            </a:blipFill>
          </p:spPr>
        </p:sp>
      </p:grpSp>
      <p:grpSp>
        <p:nvGrpSpPr>
          <p:cNvPr name="Group 4" id="4"/>
          <p:cNvGrpSpPr/>
          <p:nvPr/>
        </p:nvGrpSpPr>
        <p:grpSpPr>
          <a:xfrm rot="0">
            <a:off x="933830" y="1302429"/>
            <a:ext cx="14771570" cy="7475683"/>
            <a:chOff x="0" y="0"/>
            <a:chExt cx="19695426" cy="9967577"/>
          </a:xfrm>
        </p:grpSpPr>
        <p:sp>
          <p:nvSpPr>
            <p:cNvPr name="Freeform 5" id="5"/>
            <p:cNvSpPr/>
            <p:nvPr/>
          </p:nvSpPr>
          <p:spPr>
            <a:xfrm flipH="false" flipV="false" rot="0">
              <a:off x="0" y="829617"/>
              <a:ext cx="19695426" cy="9137960"/>
            </a:xfrm>
            <a:custGeom>
              <a:avLst/>
              <a:gdLst/>
              <a:ahLst/>
              <a:cxnLst/>
              <a:rect r="r" b="b" t="t" l="l"/>
              <a:pathLst>
                <a:path h="9137960" w="19695426">
                  <a:moveTo>
                    <a:pt x="0" y="0"/>
                  </a:moveTo>
                  <a:lnTo>
                    <a:pt x="19695426" y="0"/>
                  </a:lnTo>
                  <a:lnTo>
                    <a:pt x="19695426" y="9137960"/>
                  </a:lnTo>
                  <a:lnTo>
                    <a:pt x="0" y="91379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00724" y="38100"/>
              <a:ext cx="10633770" cy="867871"/>
            </a:xfrm>
            <a:prstGeom prst="rect">
              <a:avLst/>
            </a:prstGeom>
          </p:spPr>
          <p:txBody>
            <a:bodyPr anchor="t" rtlCol="false" tIns="0" lIns="0" bIns="0" rIns="0">
              <a:spAutoFit/>
            </a:bodyPr>
            <a:lstStyle/>
            <a:p>
              <a:pPr algn="l">
                <a:lnSpc>
                  <a:spcPts val="5091"/>
                </a:lnSpc>
              </a:pPr>
              <a:r>
                <a:rPr lang="en-US" b="true" sz="4514">
                  <a:solidFill>
                    <a:srgbClr val="145A5D"/>
                  </a:solidFill>
                  <a:latin typeface="Aptos Bold"/>
                  <a:ea typeface="Aptos Bold"/>
                  <a:cs typeface="Aptos Bold"/>
                  <a:sym typeface="Aptos Bold"/>
                </a:rPr>
                <a:t>Providing evidence of progress</a:t>
              </a:r>
            </a:p>
          </p:txBody>
        </p:sp>
        <p:sp>
          <p:nvSpPr>
            <p:cNvPr name="TextBox 7" id="7"/>
            <p:cNvSpPr txBox="true"/>
            <p:nvPr/>
          </p:nvSpPr>
          <p:spPr>
            <a:xfrm rot="0">
              <a:off x="687158" y="1446855"/>
              <a:ext cx="18771325" cy="8194851"/>
            </a:xfrm>
            <a:prstGeom prst="rect">
              <a:avLst/>
            </a:prstGeom>
          </p:spPr>
          <p:txBody>
            <a:bodyPr anchor="t" rtlCol="false" tIns="0" lIns="0" bIns="0" rIns="0">
              <a:spAutoFit/>
            </a:bodyPr>
            <a:lstStyle/>
            <a:p>
              <a:pPr algn="l">
                <a:lnSpc>
                  <a:spcPts val="3474"/>
                </a:lnSpc>
              </a:pPr>
              <a:r>
                <a:rPr lang="en-US" sz="2068">
                  <a:solidFill>
                    <a:srgbClr val="145A5D"/>
                  </a:solidFill>
                  <a:latin typeface="Aptos"/>
                  <a:ea typeface="Aptos"/>
                  <a:cs typeface="Aptos"/>
                  <a:sym typeface="Aptos"/>
                </a:rPr>
                <a:t>Recent updates to SBTi standards have placed increased emphasis on demonstrating actual emissions reductions and progress against targets. These include the mandatory annual public disclosure of GHG emissions and progress against approved SBTs. Draft updates to the Net-Zero Standard further reinforce the need for robust, verifiable evidence to demonstrate that reported reductions are real and consistent with SBTi methodologies. </a:t>
              </a:r>
            </a:p>
            <a:p>
              <a:pPr algn="l">
                <a:lnSpc>
                  <a:spcPts val="3474"/>
                </a:lnSpc>
              </a:pPr>
            </a:p>
            <a:p>
              <a:pPr algn="l">
                <a:lnSpc>
                  <a:spcPts val="4032"/>
                </a:lnSpc>
              </a:pPr>
              <a:r>
                <a:rPr lang="en-US" b="true" sz="2400">
                  <a:solidFill>
                    <a:srgbClr val="145A5D"/>
                  </a:solidFill>
                  <a:latin typeface="Aptos Bold"/>
                  <a:ea typeface="Aptos Bold"/>
                  <a:cs typeface="Aptos Bold"/>
                  <a:sym typeface="Aptos Bold"/>
                </a:rPr>
                <a:t>Evidence of progress the SBTi will be looking for includes:</a:t>
              </a:r>
            </a:p>
            <a:p>
              <a:pPr algn="l" marL="483417" indent="-161139" lvl="2">
                <a:lnSpc>
                  <a:spcPts val="3474"/>
                </a:lnSpc>
                <a:buFont typeface="Arial"/>
                <a:buChar char="⚬"/>
              </a:pPr>
              <a:r>
                <a:rPr lang="en-US" b="true" sz="2068">
                  <a:solidFill>
                    <a:srgbClr val="145A5D"/>
                  </a:solidFill>
                  <a:latin typeface="Aptos Bold"/>
                  <a:ea typeface="Aptos Bold"/>
                  <a:cs typeface="Aptos Bold"/>
                  <a:sym typeface="Aptos Bold"/>
                </a:rPr>
                <a:t>A complete, annually updated GHG inventory </a:t>
              </a:r>
              <a:r>
                <a:rPr lang="en-US" sz="2068">
                  <a:solidFill>
                    <a:srgbClr val="145A5D"/>
                  </a:solidFill>
                  <a:latin typeface="Aptos"/>
                  <a:ea typeface="Aptos"/>
                  <a:cs typeface="Aptos"/>
                  <a:sym typeface="Aptos"/>
                </a:rPr>
                <a:t>(Scopes 1, 2, and relevant 3) in line with the GHG Protocol, showing base year and most recent year emissions and clear coverage percentages.​</a:t>
              </a:r>
            </a:p>
            <a:p>
              <a:pPr algn="l" marL="483417" indent="-161139" lvl="2">
                <a:lnSpc>
                  <a:spcPts val="3474"/>
                </a:lnSpc>
                <a:buFont typeface="Arial"/>
                <a:buChar char="⚬"/>
              </a:pPr>
              <a:r>
                <a:rPr lang="en-US" b="true" sz="2068">
                  <a:solidFill>
                    <a:srgbClr val="145A5D"/>
                  </a:solidFill>
                  <a:latin typeface="Aptos Bold"/>
                  <a:ea typeface="Aptos Bold"/>
                  <a:cs typeface="Aptos Bold"/>
                  <a:sym typeface="Aptos Bold"/>
                </a:rPr>
                <a:t>Documentation of your organisational boundary and structure </a:t>
              </a:r>
              <a:r>
                <a:rPr lang="en-US" sz="2068">
                  <a:solidFill>
                    <a:srgbClr val="145A5D"/>
                  </a:solidFill>
                  <a:latin typeface="Aptos"/>
                  <a:ea typeface="Aptos"/>
                  <a:cs typeface="Aptos"/>
                  <a:sym typeface="Aptos"/>
                </a:rPr>
                <a:t>(e.g., ownership charts, consolidation approach explanation) clearly showing entities and activities included in the targets.​</a:t>
              </a:r>
            </a:p>
            <a:p>
              <a:pPr algn="l" marL="483417" indent="-161139" lvl="2">
                <a:lnSpc>
                  <a:spcPts val="3474"/>
                </a:lnSpc>
                <a:buFont typeface="Arial"/>
                <a:buChar char="⚬"/>
              </a:pPr>
              <a:r>
                <a:rPr lang="en-US" b="true" sz="2068">
                  <a:solidFill>
                    <a:srgbClr val="145A5D"/>
                  </a:solidFill>
                  <a:latin typeface="Aptos Bold"/>
                  <a:ea typeface="Aptos Bold"/>
                  <a:cs typeface="Aptos Bold"/>
                  <a:sym typeface="Aptos Bold"/>
                </a:rPr>
                <a:t>Target tracking tables or charts </a:t>
              </a:r>
              <a:r>
                <a:rPr lang="en-US" sz="2068">
                  <a:solidFill>
                    <a:srgbClr val="145A5D"/>
                  </a:solidFill>
                  <a:latin typeface="Aptos"/>
                  <a:ea typeface="Aptos"/>
                  <a:cs typeface="Aptos"/>
                  <a:sym typeface="Aptos"/>
                </a:rPr>
                <a:t>comparing actual emissions (absolute and/or intensity) against the approved SBT trajectories, including explanations for any deviations or outliers.​</a:t>
              </a:r>
            </a:p>
            <a:p>
              <a:pPr algn="l" marL="483417" indent="-161139" lvl="2">
                <a:lnSpc>
                  <a:spcPts val="3474"/>
                </a:lnSpc>
                <a:buFont typeface="Arial"/>
                <a:buChar char="⚬"/>
              </a:pPr>
              <a:r>
                <a:rPr lang="en-US" b="true" sz="2068">
                  <a:solidFill>
                    <a:srgbClr val="145A5D"/>
                  </a:solidFill>
                  <a:latin typeface="Aptos Bold"/>
                  <a:ea typeface="Aptos Bold"/>
                  <a:cs typeface="Aptos Bold"/>
                  <a:sym typeface="Aptos Bold"/>
                </a:rPr>
                <a:t>Public disclosures </a:t>
              </a:r>
              <a:r>
                <a:rPr lang="en-US" sz="2068">
                  <a:solidFill>
                    <a:srgbClr val="145A5D"/>
                  </a:solidFill>
                  <a:latin typeface="Aptos"/>
                  <a:ea typeface="Aptos"/>
                  <a:cs typeface="Aptos"/>
                  <a:sym typeface="Aptos"/>
                </a:rPr>
                <a:t>(e.g., sustainability report pages, CDP responses) that transparently report emissions, targets, and year‑on‑year progress in line with SBTi’s annual disclosure expectations.</a:t>
              </a:r>
            </a:p>
          </p:txBody>
        </p:sp>
      </p:grpSp>
      <p:grpSp>
        <p:nvGrpSpPr>
          <p:cNvPr name="Group 8" id="8"/>
          <p:cNvGrpSpPr/>
          <p:nvPr/>
        </p:nvGrpSpPr>
        <p:grpSpPr>
          <a:xfrm rot="0">
            <a:off x="0" y="9235703"/>
            <a:ext cx="1486297" cy="1051297"/>
            <a:chOff x="0" y="0"/>
            <a:chExt cx="2657221" cy="1879524"/>
          </a:xfrm>
        </p:grpSpPr>
        <p:sp>
          <p:nvSpPr>
            <p:cNvPr name="Freeform 9" id="9"/>
            <p:cNvSpPr/>
            <p:nvPr/>
          </p:nvSpPr>
          <p:spPr>
            <a:xfrm flipH="false" flipV="false" rot="0">
              <a:off x="0" y="0"/>
              <a:ext cx="2657221" cy="1879473"/>
            </a:xfrm>
            <a:custGeom>
              <a:avLst/>
              <a:gdLst/>
              <a:ahLst/>
              <a:cxnLst/>
              <a:rect r="r" b="b" t="t" l="l"/>
              <a:pathLst>
                <a:path h="1879473" w="2657221">
                  <a:moveTo>
                    <a:pt x="0" y="0"/>
                  </a:moveTo>
                  <a:lnTo>
                    <a:pt x="2657221" y="0"/>
                  </a:lnTo>
                  <a:lnTo>
                    <a:pt x="2657221" y="1879473"/>
                  </a:lnTo>
                  <a:lnTo>
                    <a:pt x="0" y="1879473"/>
                  </a:lnTo>
                  <a:lnTo>
                    <a:pt x="0" y="0"/>
                  </a:lnTo>
                  <a:close/>
                </a:path>
              </a:pathLst>
            </a:custGeom>
            <a:blipFill>
              <a:blip r:embed="rId6"/>
              <a:stretch>
                <a:fillRect l="0" t="-12" r="0" b="-14"/>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5AD4391D69A40ADB9B4367FDF713A" ma:contentTypeVersion="11" ma:contentTypeDescription="Create a new document." ma:contentTypeScope="" ma:versionID="aa6703197d1cc0fe2daecd5ee50bdf50">
  <xsd:schema xmlns:xsd="http://www.w3.org/2001/XMLSchema" xmlns:xs="http://www.w3.org/2001/XMLSchema" xmlns:p="http://schemas.microsoft.com/office/2006/metadata/properties" xmlns:ns2="a42910d3-b638-4d34-878e-65cf7cde5ec8" xmlns:ns3="4fabbbc9-d1a9-4bd6-a181-aaf4f0435959" targetNamespace="http://schemas.microsoft.com/office/2006/metadata/properties" ma:root="true" ma:fieldsID="9c9f775d45a2ed64fc4c12c3a81a4462" ns2:_="" ns3:_="">
    <xsd:import namespace="a42910d3-b638-4d34-878e-65cf7cde5ec8"/>
    <xsd:import namespace="4fabbbc9-d1a9-4bd6-a181-aaf4f04359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2910d3-b638-4d34-878e-65cf7cde5e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0278c85-8cd9-48b0-9839-311175bb7df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abbbc9-d1a9-4bd6-a181-aaf4f04359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fb73ca6-1fc8-4b97-8f70-e11963f79741}" ma:internalName="TaxCatchAll" ma:showField="CatchAllData" ma:web="4fabbbc9-d1a9-4bd6-a181-aaf4f04359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fabbbc9-d1a9-4bd6-a181-aaf4f0435959" xsi:nil="true"/>
    <lcf76f155ced4ddcb4097134ff3c332f xmlns="a42910d3-b638-4d34-878e-65cf7cde5e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8F60B14-1643-4D39-B690-5C4B768758EC}"/>
</file>

<file path=customXml/itemProps2.xml><?xml version="1.0" encoding="utf-8"?>
<ds:datastoreItem xmlns:ds="http://schemas.openxmlformats.org/officeDocument/2006/customXml" ds:itemID="{F7BFB98A-6386-45E2-8925-9B3F8CAB46C3}"/>
</file>

<file path=customXml/itemProps3.xml><?xml version="1.0" encoding="utf-8"?>
<ds:datastoreItem xmlns:ds="http://schemas.openxmlformats.org/officeDocument/2006/customXml" ds:itemID="{404BD373-1763-4AC2-99ED-699EBADC5E3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revision>1</cp:revision>
  <dcterms:created xsi:type="dcterms:W3CDTF">2006-08-16T00:00:00Z</dcterms:created>
  <dcterms:modified xsi:type="dcterms:W3CDTF">2011-08-01T06:04:30Z</dcterms:modified>
  <dc:identifier>DAG91hV0LOg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0x010100E965AD4391D69A40ADB9B4367FDF713A</vt:lpwstr>
  </property>
  <property fmtid="{D5CDD505-2E9C-101B-9397-08002B2CF9AE}" pid="3" name="Order">
    <vt:r8>264900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